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70" r:id="rId9"/>
    <p:sldId id="267" r:id="rId10"/>
    <p:sldId id="272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94" r:id="rId21"/>
    <p:sldId id="265" r:id="rId22"/>
    <p:sldId id="266" r:id="rId23"/>
    <p:sldId id="264" r:id="rId24"/>
    <p:sldId id="289" r:id="rId25"/>
    <p:sldId id="285" r:id="rId26"/>
    <p:sldId id="286" r:id="rId27"/>
    <p:sldId id="290" r:id="rId28"/>
    <p:sldId id="287" r:id="rId29"/>
    <p:sldId id="288" r:id="rId30"/>
    <p:sldId id="293" r:id="rId31"/>
    <p:sldId id="275" r:id="rId32"/>
    <p:sldId id="296" r:id="rId33"/>
    <p:sldId id="268" r:id="rId34"/>
    <p:sldId id="295" r:id="rId35"/>
    <p:sldId id="297" r:id="rId36"/>
    <p:sldId id="273" r:id="rId37"/>
    <p:sldId id="29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GB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/>
              <a:t>Click to edit Master text styles</a:t>
            </a:r>
          </a:p>
          <a:p>
            <a:pPr lvl="1"/>
            <a:r>
              <a:rPr lang="en-US" altLang="en-GB"/>
              <a:t>Second level</a:t>
            </a:r>
          </a:p>
          <a:p>
            <a:pPr lvl="2"/>
            <a:r>
              <a:rPr lang="en-US" altLang="en-GB"/>
              <a:t>Third level</a:t>
            </a:r>
          </a:p>
          <a:p>
            <a:pPr lvl="3"/>
            <a:r>
              <a:rPr lang="en-US" altLang="en-GB"/>
              <a:t>Fourth level</a:t>
            </a:r>
          </a:p>
          <a:p>
            <a:pPr lvl="4"/>
            <a:r>
              <a:rPr lang="en-US" altLang="en-GB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GB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1FF40C-A437-AA4F-8473-1FE772F20BE6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850699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47A76-14DD-7545-B23E-A1F5816E736E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90372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F523-6C16-0F45-9E49-5BB1496FA2E4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63557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F5CD4-27FE-5D40-8DA2-17A594723E7F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89784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AE01A6-F15E-E647-BC4F-FFB6BCFE3267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50164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1C4B35-D96C-0F45-8E70-32991C4E9BA3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8083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A97BB-2A93-6E48-A850-263BB2E9F137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52871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B6F9F-EBC4-3347-B9C9-045BEA35A64A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95366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9FEA0-3D4B-6B46-86BA-D58958748143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5951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05975-EF3A-E84B-B8E4-8164F71C7AD9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90661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67B46-6535-764F-B747-6C8C301ECBCD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00019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4DF89-8774-664D-BC0A-81FC42FB54BC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97220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85EC8-3DE8-B147-959A-7E886F6B7414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4409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D2814-BB09-6C45-824F-2C30BB334369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48195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/>
              <a:t>Click to edit Master text styles</a:t>
            </a:r>
          </a:p>
          <a:p>
            <a:pPr lvl="1"/>
            <a:r>
              <a:rPr lang="en-US" altLang="en-GB"/>
              <a:t>Second level</a:t>
            </a:r>
          </a:p>
          <a:p>
            <a:pPr lvl="2"/>
            <a:r>
              <a:rPr lang="en-US" altLang="en-GB"/>
              <a:t>Third level</a:t>
            </a:r>
          </a:p>
          <a:p>
            <a:pPr lvl="3"/>
            <a:r>
              <a:rPr lang="en-US" altLang="en-GB"/>
              <a:t>Fourth level</a:t>
            </a:r>
          </a:p>
          <a:p>
            <a:pPr lvl="4"/>
            <a:r>
              <a:rPr lang="en-US" alt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03416D-B298-6C46-935D-1DC2C0C8B940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1.emf"/><Relationship Id="rId5" Type="http://schemas.openxmlformats.org/officeDocument/2006/relationships/image" Target="../media/image22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GB" sz="4400"/>
              <a:t>Culture Shift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GB" sz="3200"/>
              <a:t>Liberal Attitude Change in the Post-Industrial 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4000"/>
              <a:t>Changes in Public Opinion: Europe</a:t>
            </a:r>
            <a:endParaRPr lang="en-US" altLang="en-GB" sz="4000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GB"/>
              <a:t>Similar changes in attitude took place in Europe among the 'baby boom' and subsequent generations</a:t>
            </a:r>
          </a:p>
          <a:p>
            <a:r>
              <a:rPr lang="en-GB" altLang="en-GB"/>
              <a:t>Cultural attitudes more liberal: divorce, gender roles, homosexuality, race, religion</a:t>
            </a:r>
          </a:p>
          <a:p>
            <a:r>
              <a:rPr lang="en-GB" altLang="en-GB"/>
              <a:t>Rise of a 'postmaterialist' orientation among younger and better educated generations (cohorts)</a:t>
            </a:r>
          </a:p>
          <a:p>
            <a:pPr>
              <a:buFontTx/>
              <a:buNone/>
            </a:pPr>
            <a:endParaRPr lang="en-US" alt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3175" cy="765175"/>
          </a:xfrm>
        </p:spPr>
        <p:txBody>
          <a:bodyPr/>
          <a:lstStyle/>
          <a:p>
            <a:r>
              <a:rPr lang="en-GB" altLang="en-GB" sz="3200" b="1"/>
              <a:t>Changing Cultural Attitudes: Europe </a:t>
            </a:r>
            <a:br>
              <a:rPr lang="en-GB" altLang="en-GB" sz="3200" b="1"/>
            </a:br>
            <a:r>
              <a:rPr lang="en-GB" altLang="en-GB" sz="3200" b="1"/>
              <a:t>&amp; the USA</a:t>
            </a:r>
            <a:endParaRPr lang="en-US" altLang="en-GB" sz="3200" b="1"/>
          </a:p>
        </p:txBody>
      </p:sp>
      <p:graphicFrame>
        <p:nvGraphicFramePr>
          <p:cNvPr id="34819" name="Object 1027"/>
          <p:cNvGraphicFramePr>
            <a:graphicFrameLocks noChangeAspect="1"/>
          </p:cNvGraphicFramePr>
          <p:nvPr>
            <p:ph idx="1"/>
          </p:nvPr>
        </p:nvGraphicFramePr>
        <p:xfrm>
          <a:off x="179388" y="1225550"/>
          <a:ext cx="8675687" cy="563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Chart" r:id="rId3" imgW="5210251" imgH="3381451" progId="Excel.Chart.8">
                  <p:embed/>
                </p:oleObj>
              </mc:Choice>
              <mc:Fallback>
                <p:oleObj name="Chart" r:id="rId3" imgW="5210251" imgH="33814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25550"/>
                        <a:ext cx="8675687" cy="563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Social Changes, Europe</a:t>
            </a:r>
            <a:endParaRPr lang="en-US" altLang="en-GB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403350" y="4076700"/>
          <a:ext cx="6121400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Chart" r:id="rId3" imgW="3619500" imgH="1705051" progId="Excel.Chart.8">
                  <p:embed/>
                </p:oleObj>
              </mc:Choice>
              <mc:Fallback>
                <p:oleObj name="Chart" r:id="rId3" imgW="3619500" imgH="17050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076700"/>
                        <a:ext cx="6121400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331913" y="1209675"/>
          <a:ext cx="6191250" cy="301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hart" r:id="rId5" imgW="3619500" imgH="1705051" progId="Excel.Chart.8">
                  <p:embed/>
                </p:oleObj>
              </mc:Choice>
              <mc:Fallback>
                <p:oleObj name="Chart" r:id="rId5" imgW="3619500" imgH="17050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209675"/>
                        <a:ext cx="6191250" cy="301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5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GB" altLang="en-GB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GB"/>
              <a:t>The Rise of 'Postmaterialism'</a:t>
            </a:r>
            <a:endParaRPr lang="en-US" alt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2800"/>
              <a:t>Ronald Inglehart analysed cross-national survey evidence, largely from Eurobarometer post-1970</a:t>
            </a:r>
          </a:p>
          <a:p>
            <a:pPr>
              <a:lnSpc>
                <a:spcPct val="90000"/>
              </a:lnSpc>
            </a:pPr>
            <a:r>
              <a:rPr lang="en-GB" altLang="en-GB" sz="2800"/>
              <a:t>Claims that answers to questions in the period since 1970 show growth in certain kinds of beliefs, labelled 'postmaterialist'</a:t>
            </a:r>
          </a:p>
          <a:p>
            <a:pPr>
              <a:lnSpc>
                <a:spcPct val="90000"/>
              </a:lnSpc>
            </a:pPr>
            <a:r>
              <a:rPr lang="en-GB" altLang="en-GB" sz="2800"/>
              <a:t>Found that people who answered certain questions the same way also answered other questions the same way. Clustered into 'materialists' and 'postmaterialists'</a:t>
            </a:r>
          </a:p>
          <a:p>
            <a:pPr>
              <a:lnSpc>
                <a:spcPct val="90000"/>
              </a:lnSpc>
            </a:pPr>
            <a:r>
              <a:rPr lang="en-GB" altLang="en-GB" sz="2800"/>
              <a:t>Postmaterialists tend to be liberal on cultural issues and of higher status, and are the main support base for green parties</a:t>
            </a:r>
          </a:p>
          <a:p>
            <a:pPr>
              <a:lnSpc>
                <a:spcPct val="90000"/>
              </a:lnSpc>
            </a:pPr>
            <a:r>
              <a:rPr lang="en-GB" altLang="en-GB" sz="2800"/>
              <a:t>Postmaterialism stronger in Europe than in the United States in the past 2 decades</a:t>
            </a:r>
            <a:endParaRPr lang="en-US" alt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What is Postmaterialism?</a:t>
            </a:r>
            <a:endParaRPr lang="en-US" altLang="en-GB"/>
          </a:p>
        </p:txBody>
      </p:sp>
      <p:pic>
        <p:nvPicPr>
          <p:cNvPr id="37891" name="Picture 1027"/>
          <p:cNvPicPr>
            <a:picLocks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0276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Oval 1028"/>
          <p:cNvSpPr>
            <a:spLocks noChangeArrowheads="1"/>
          </p:cNvSpPr>
          <p:nvPr/>
        </p:nvSpPr>
        <p:spPr bwMode="auto">
          <a:xfrm>
            <a:off x="-396875" y="2349500"/>
            <a:ext cx="9072563" cy="2374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3" name="Text Box 1029"/>
          <p:cNvSpPr txBox="1">
            <a:spLocks noChangeArrowheads="1"/>
          </p:cNvSpPr>
          <p:nvPr/>
        </p:nvSpPr>
        <p:spPr bwMode="auto">
          <a:xfrm>
            <a:off x="3708400" y="3644900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b="1"/>
              <a:t>Postmaterialism</a:t>
            </a:r>
            <a:endParaRPr lang="en-US" altLang="en-GB" b="1"/>
          </a:p>
        </p:txBody>
      </p:sp>
      <p:sp>
        <p:nvSpPr>
          <p:cNvPr id="37894" name="Text Box 1030"/>
          <p:cNvSpPr txBox="1">
            <a:spLocks noChangeArrowheads="1"/>
          </p:cNvSpPr>
          <p:nvPr/>
        </p:nvSpPr>
        <p:spPr bwMode="auto">
          <a:xfrm>
            <a:off x="3851275" y="515778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b="1"/>
              <a:t>Materialism</a:t>
            </a:r>
            <a:endParaRPr lang="en-US" alt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4000"/>
              <a:t>Is 'Postmaterialism' an Accurate Term?</a:t>
            </a:r>
            <a:endParaRPr lang="en-US" altLang="en-GB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GB"/>
              <a:t>Many of the questions which cluster together (ie. Freedom of speech, equality) are about liberalism and egalitarianism</a:t>
            </a:r>
          </a:p>
          <a:p>
            <a:r>
              <a:rPr lang="en-GB" altLang="en-GB"/>
              <a:t>Religious and nationalistic people could be counted as 'postmaterialist'</a:t>
            </a:r>
          </a:p>
          <a:p>
            <a:r>
              <a:rPr lang="en-GB" altLang="en-GB"/>
              <a:t>So perhaps we're better served by speaking about the rise of post-1960s cultural liberalism</a:t>
            </a:r>
            <a:endParaRPr lang="en-US" alt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4000"/>
              <a:t>The Rise of Postmaterialist Attitudes?</a:t>
            </a:r>
            <a:endParaRPr lang="en-US" altLang="en-GB" sz="4000"/>
          </a:p>
        </p:txBody>
      </p:sp>
      <p:pic>
        <p:nvPicPr>
          <p:cNvPr id="40963" name="Picture 3"/>
          <p:cNvPicPr>
            <a:picLocks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0276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7308850" y="39338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GB" sz="4000"/>
              <a:t>Similar Generational Patterns Across European Nations</a:t>
            </a:r>
            <a:endParaRPr lang="en-US" altLang="en-GB" sz="4000"/>
          </a:p>
        </p:txBody>
      </p:sp>
      <p:pic>
        <p:nvPicPr>
          <p:cNvPr id="41988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82713"/>
            <a:ext cx="7632700" cy="54768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Why the Change of Attitudes?</a:t>
            </a:r>
            <a:endParaRPr lang="en-US" alt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GB" altLang="en-GB"/>
              <a:t>Attitude changes may seem obvious to us today, but there was no obvious reason for things to change</a:t>
            </a:r>
          </a:p>
          <a:p>
            <a:pPr marL="609600" indent="-609600">
              <a:lnSpc>
                <a:spcPct val="90000"/>
              </a:lnSpc>
            </a:pPr>
            <a:r>
              <a:rPr lang="en-GB" altLang="en-GB"/>
              <a:t>Explanations: 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GB" altLang="en-GB"/>
              <a:t>Rising wealth; 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GB" altLang="en-GB"/>
              <a:t>Rising security through peacetime; 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GB" altLang="en-GB"/>
              <a:t>Education – especially Higher Education; 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GB" altLang="en-GB"/>
              <a:t>Spread of TV media; 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GB" altLang="en-GB"/>
              <a:t>Events </a:t>
            </a:r>
            <a:endParaRPr lang="en-US" alt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Postwar Affluence </a:t>
            </a:r>
            <a:endParaRPr lang="en-US" alt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/>
              <a:t>Steady GNP growth, 1945-73</a:t>
            </a:r>
          </a:p>
          <a:p>
            <a:pPr>
              <a:lnSpc>
                <a:spcPct val="90000"/>
              </a:lnSpc>
            </a:pPr>
            <a:r>
              <a:rPr lang="en-GB" altLang="en-GB"/>
              <a:t>Few wars apart from a few colonial skirmishes. (Vietnam for the US an exception)</a:t>
            </a:r>
          </a:p>
          <a:p>
            <a:pPr>
              <a:lnSpc>
                <a:spcPct val="90000"/>
              </a:lnSpc>
            </a:pPr>
            <a:r>
              <a:rPr lang="en-GB" altLang="en-GB"/>
              <a:t>Welfare state and prosperity leads to more income equality</a:t>
            </a:r>
          </a:p>
          <a:p>
            <a:pPr>
              <a:lnSpc>
                <a:spcPct val="90000"/>
              </a:lnSpc>
            </a:pPr>
            <a:r>
              <a:rPr lang="en-GB" altLang="en-GB"/>
              <a:t>TV media growth: in 1960, less than 10% of American homes. By 1970, almost 95% have TV</a:t>
            </a:r>
          </a:p>
          <a:p>
            <a:pPr>
              <a:lnSpc>
                <a:spcPct val="90000"/>
              </a:lnSpc>
            </a:pPr>
            <a:endParaRPr lang="en-US" alt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4000"/>
              <a:t>Value Change in Modern Society</a:t>
            </a:r>
            <a:endParaRPr lang="en-US" altLang="en-GB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2800"/>
              <a:t>How has public opinion in major western countries changed over time – especially in the post-industrial period?</a:t>
            </a:r>
          </a:p>
          <a:p>
            <a:pPr>
              <a:lnSpc>
                <a:spcPct val="90000"/>
              </a:lnSpc>
            </a:pPr>
            <a:r>
              <a:rPr lang="en-GB" altLang="en-GB" sz="2800"/>
              <a:t>Are there major differences between countries?</a:t>
            </a:r>
          </a:p>
          <a:p>
            <a:pPr>
              <a:lnSpc>
                <a:spcPct val="90000"/>
              </a:lnSpc>
            </a:pPr>
            <a:r>
              <a:rPr lang="en-GB" altLang="en-GB" sz="2800"/>
              <a:t>Is this change cultural and independent of techno-economic shifts?</a:t>
            </a:r>
          </a:p>
          <a:p>
            <a:pPr>
              <a:lnSpc>
                <a:spcPct val="90000"/>
              </a:lnSpc>
            </a:pPr>
            <a:r>
              <a:rPr lang="en-GB" altLang="en-GB" sz="2800"/>
              <a:t>If opinions changed, when and why did they change</a:t>
            </a:r>
          </a:p>
          <a:p>
            <a:pPr>
              <a:lnSpc>
                <a:spcPct val="90000"/>
              </a:lnSpc>
            </a:pPr>
            <a:r>
              <a:rPr lang="en-GB" altLang="en-GB" sz="2800"/>
              <a:t>What do changes in public opinion tell us about wider social and political transformations</a:t>
            </a:r>
          </a:p>
          <a:p>
            <a:pPr>
              <a:lnSpc>
                <a:spcPct val="90000"/>
              </a:lnSpc>
            </a:pPr>
            <a:endParaRPr lang="en-US" alt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Postwar Economic Trends</a:t>
            </a:r>
            <a:endParaRPr lang="en-US" altLang="en-GB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187450" y="1125538"/>
          <a:ext cx="6337300" cy="298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Chart" r:id="rId3" imgW="3619500" imgH="1705051" progId="Excel.Chart.8">
                  <p:embed/>
                </p:oleObj>
              </mc:Choice>
              <mc:Fallback>
                <p:oleObj name="Chart" r:id="rId3" imgW="3619500" imgH="17050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125538"/>
                        <a:ext cx="6337300" cy="298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1116013" y="4076700"/>
          <a:ext cx="6551612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Chart" r:id="rId5" imgW="3619500" imgH="1543202" progId="Excel.Chart.8">
                  <p:embed/>
                </p:oleObj>
              </mc:Choice>
              <mc:Fallback>
                <p:oleObj name="Chart" r:id="rId5" imgW="3619500" imgH="15432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76700"/>
                        <a:ext cx="6551612" cy="279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Education Explosion: USA</a:t>
            </a:r>
            <a:endParaRPr lang="en-US" altLang="en-GB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79388" y="1773238"/>
          <a:ext cx="8569325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Chart" r:id="rId3" imgW="3714902" imgH="1685849" progId="Excel.Chart.8">
                  <p:embed/>
                </p:oleObj>
              </mc:Choice>
              <mc:Fallback>
                <p:oleObj name="Chart" r:id="rId3" imgW="3714902" imgH="16858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73238"/>
                        <a:ext cx="8569325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Growth of Higher Education</a:t>
            </a:r>
            <a:endParaRPr lang="en-US" altLang="en-GB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736600" y="1628775"/>
          <a:ext cx="7669213" cy="494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Chart" r:id="rId3" imgW="4800600" imgH="3095549" progId="Excel.Chart.8">
                  <p:embed/>
                </p:oleObj>
              </mc:Choice>
              <mc:Fallback>
                <p:oleObj name="Chart" r:id="rId3" imgW="4800600" imgH="30955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628775"/>
                        <a:ext cx="7669213" cy="494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4000"/>
              <a:t>The Clinton Generation?: Generational Change, USA</a:t>
            </a:r>
            <a:endParaRPr lang="en-US" altLang="en-GB" sz="4000"/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23850" y="1435100"/>
          <a:ext cx="7920038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Chart" r:id="rId3" imgW="3686251" imgH="2524049" progId="Excel.Chart.8">
                  <p:embed/>
                </p:oleObj>
              </mc:Choice>
              <mc:Fallback>
                <p:oleObj name="Chart" r:id="rId3" imgW="3686251" imgH="25240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35100"/>
                        <a:ext cx="7920038" cy="542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Liberal Institutionalisation</a:t>
            </a:r>
            <a:endParaRPr lang="en-US" alt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GB"/>
              <a:t>Liberal values may have spread because the most liberal parts of the society expanded</a:t>
            </a:r>
          </a:p>
          <a:p>
            <a:r>
              <a:rPr lang="en-GB" altLang="en-GB"/>
              <a:t>Growth in government professionals (knowledge class) as government spending rises</a:t>
            </a:r>
          </a:p>
          <a:p>
            <a:r>
              <a:rPr lang="en-GB" altLang="en-GB"/>
              <a:t>Growth of universities and professoriate </a:t>
            </a:r>
          </a:p>
          <a:p>
            <a:r>
              <a:rPr lang="en-GB" altLang="en-GB"/>
              <a:t>Growth of mass electronic media</a:t>
            </a:r>
          </a:p>
          <a:p>
            <a:pPr>
              <a:buFontTx/>
              <a:buNone/>
            </a:pPr>
            <a:endParaRPr lang="en-US" alt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Liberalism in the Mass Media</a:t>
            </a:r>
            <a:endParaRPr lang="en-US" altLang="en-GB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773238"/>
          <a:ext cx="9144000" cy="458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Chart" r:id="rId3" imgW="3762451" imgH="1886102" progId="Excel.Chart.8">
                  <p:embed/>
                </p:oleObj>
              </mc:Choice>
              <mc:Fallback>
                <p:oleObj name="Chart" r:id="rId3" imgW="3762451" imgH="18861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3238"/>
                        <a:ext cx="9144000" cy="458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4000"/>
              <a:t>Liberalism and University Professors</a:t>
            </a:r>
            <a:endParaRPr lang="en-US" altLang="en-GB" sz="4000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84213" y="1471613"/>
          <a:ext cx="7524750" cy="538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Chart" r:id="rId3" imgW="3686251" imgH="2638349" progId="Excel.Chart.8">
                  <p:embed/>
                </p:oleObj>
              </mc:Choice>
              <mc:Fallback>
                <p:oleObj name="Chart" r:id="rId3" imgW="3686251" imgH="26383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71613"/>
                        <a:ext cx="7524750" cy="538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4000"/>
              <a:t>Compositional Nature of Attitude Change</a:t>
            </a:r>
            <a:endParaRPr lang="en-US" altLang="en-GB" sz="40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en-GB" sz="2800"/>
              <a:t>Much attitude change is </a:t>
            </a:r>
            <a:r>
              <a:rPr lang="en-GB" altLang="en-GB" sz="2800" i="1"/>
              <a:t>compositional </a:t>
            </a:r>
            <a:r>
              <a:rPr lang="en-GB" altLang="en-GB" sz="2800"/>
              <a:t>in nature rather than anybody radically changing their own beliefs</a:t>
            </a:r>
          </a:p>
          <a:p>
            <a:pPr>
              <a:lnSpc>
                <a:spcPct val="80000"/>
              </a:lnSpc>
            </a:pPr>
            <a:r>
              <a:rPr lang="en-GB" altLang="en-GB" sz="2800"/>
              <a:t>Surveys show that academics were already the most liberal part of American society pre-1960</a:t>
            </a:r>
          </a:p>
          <a:p>
            <a:pPr>
              <a:lnSpc>
                <a:spcPct val="80000"/>
              </a:lnSpc>
            </a:pPr>
            <a:r>
              <a:rPr lang="en-GB" altLang="en-GB" sz="2800"/>
              <a:t>Growth in the university-educated population, rise in higher-status population, growth of liberal professions</a:t>
            </a:r>
          </a:p>
          <a:p>
            <a:pPr>
              <a:lnSpc>
                <a:spcPct val="80000"/>
              </a:lnSpc>
            </a:pPr>
            <a:r>
              <a:rPr lang="en-GB" altLang="en-GB" sz="2800"/>
              <a:t>Clear value divide between the elites, higher-status and better-educated population, and the rest</a:t>
            </a:r>
            <a:endParaRPr lang="en-US" alt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3200" b="1"/>
              <a:t>Educated, higher status and wealthier people tend to be postmaterialists</a:t>
            </a:r>
            <a:endParaRPr lang="en-US" altLang="en-GB" sz="3200" b="1"/>
          </a:p>
        </p:txBody>
      </p:sp>
      <p:pic>
        <p:nvPicPr>
          <p:cNvPr id="50180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33513"/>
            <a:ext cx="6696075" cy="53784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Values: The Education Divide</a:t>
            </a:r>
            <a:endParaRPr lang="en-US" altLang="en-GB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>
            <p:ph idx="1"/>
          </p:nvPr>
        </p:nvGraphicFramePr>
        <p:xfrm>
          <a:off x="0" y="1698625"/>
          <a:ext cx="9144000" cy="432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Chart" r:id="rId3" imgW="5010302" imgH="2371649" progId="Excel.Chart.8">
                  <p:embed/>
                </p:oleObj>
              </mc:Choice>
              <mc:Fallback>
                <p:oleObj name="Chart" r:id="rId3" imgW="5010302" imgH="23716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98625"/>
                        <a:ext cx="9144000" cy="432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Survey Techniques</a:t>
            </a:r>
            <a:endParaRPr lang="en-US" alt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en-GB" sz="2800"/>
              <a:t>Based on the new techniques of opinion surveys</a:t>
            </a:r>
          </a:p>
          <a:p>
            <a:pPr>
              <a:lnSpc>
                <a:spcPct val="80000"/>
              </a:lnSpc>
            </a:pPr>
            <a:r>
              <a:rPr lang="en-GB" altLang="en-GB" sz="2800"/>
              <a:t>Surveys go back to 1910s and 30s in USA, But:</a:t>
            </a:r>
          </a:p>
          <a:p>
            <a:pPr>
              <a:lnSpc>
                <a:spcPct val="80000"/>
              </a:lnSpc>
            </a:pPr>
            <a:r>
              <a:rPr lang="en-GB" altLang="en-GB" sz="2800"/>
              <a:t>Only since late 1960s in US has there been a continuous survey (General Social Survey)</a:t>
            </a:r>
          </a:p>
          <a:p>
            <a:pPr>
              <a:lnSpc>
                <a:spcPct val="80000"/>
              </a:lnSpc>
            </a:pPr>
            <a:r>
              <a:rPr lang="en-GB" altLang="en-GB" sz="2800"/>
              <a:t>Euro-barometer surveys since 1970s provide cross-country comparisons</a:t>
            </a:r>
          </a:p>
          <a:p>
            <a:pPr>
              <a:lnSpc>
                <a:spcPct val="80000"/>
              </a:lnSpc>
            </a:pPr>
            <a:r>
              <a:rPr lang="en-GB" altLang="en-GB" sz="2800"/>
              <a:t>In Britain, intermittent surveys since 60s, but BSA since 1983</a:t>
            </a:r>
          </a:p>
          <a:p>
            <a:pPr>
              <a:lnSpc>
                <a:spcPct val="80000"/>
              </a:lnSpc>
            </a:pPr>
            <a:r>
              <a:rPr lang="en-GB" altLang="en-GB" sz="2800"/>
              <a:t>Need to ask whether questions are the same over time, and across country</a:t>
            </a:r>
          </a:p>
          <a:p>
            <a:pPr>
              <a:lnSpc>
                <a:spcPct val="80000"/>
              </a:lnSpc>
            </a:pPr>
            <a:r>
              <a:rPr lang="en-GB" altLang="en-GB" sz="2800"/>
              <a:t>Major pre-1970 trends missed in many cases</a:t>
            </a:r>
            <a:endParaRPr lang="en-US" altLang="en-GB" sz="2800"/>
          </a:p>
          <a:p>
            <a:pPr>
              <a:lnSpc>
                <a:spcPct val="80000"/>
              </a:lnSpc>
            </a:pPr>
            <a:endParaRPr lang="en-US" alt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Values: The Education Divide</a:t>
            </a:r>
            <a:endParaRPr lang="en-US" altLang="en-GB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>
            <p:ph idx="1"/>
          </p:nvPr>
        </p:nvGraphicFramePr>
        <p:xfrm>
          <a:off x="0" y="1703388"/>
          <a:ext cx="91440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Chart" r:id="rId3" imgW="4962449" imgH="2343302" progId="Excel.Chart.8">
                  <p:embed/>
                </p:oleObj>
              </mc:Choice>
              <mc:Fallback>
                <p:oleObj name="Chart" r:id="rId3" imgW="4962449" imgH="23433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3388"/>
                        <a:ext cx="9144000" cy="431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Values: The Education Divide</a:t>
            </a:r>
            <a:endParaRPr lang="en-US" altLang="en-GB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179388" y="1628775"/>
          <a:ext cx="8658225" cy="45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Worksheet" r:id="rId3" imgW="3981901" imgH="2114912" progId="Excel.Sheet.8">
                  <p:embed/>
                </p:oleObj>
              </mc:Choice>
              <mc:Fallback>
                <p:oleObj name="Worksheet" r:id="rId3" imgW="3981901" imgH="211491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28775"/>
                        <a:ext cx="8658225" cy="45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Value Change and Voting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2400"/>
              <a:t>Rise of a ‘postmaterialist strata’ or ‘New Class’ cross-cuts the old left-right division based on class</a:t>
            </a:r>
          </a:p>
          <a:p>
            <a:pPr>
              <a:lnSpc>
                <a:spcPct val="90000"/>
              </a:lnSpc>
            </a:pPr>
            <a:r>
              <a:rPr lang="en-GB" altLang="en-GB" sz="2400"/>
              <a:t>Liberal-Conservative cultural axis cross-cuts the Left-Right economic axis</a:t>
            </a:r>
          </a:p>
          <a:p>
            <a:pPr>
              <a:lnSpc>
                <a:spcPct val="90000"/>
              </a:lnSpc>
            </a:pPr>
            <a:r>
              <a:rPr lang="en-GB" altLang="en-GB" sz="2400"/>
              <a:t>In many European countries, the Left no longer gets a majority of the working-class vote and the right no longer can count on the middle class</a:t>
            </a:r>
          </a:p>
          <a:p>
            <a:pPr>
              <a:lnSpc>
                <a:spcPct val="90000"/>
              </a:lnSpc>
            </a:pPr>
            <a:r>
              <a:rPr lang="en-GB" altLang="en-GB" sz="2400"/>
              <a:t>Rise of Green parties (for middle class postmaterialists) on the one hand, and ethno-nationalist parties on the other</a:t>
            </a:r>
          </a:p>
          <a:p>
            <a:pPr>
              <a:lnSpc>
                <a:spcPct val="90000"/>
              </a:lnSpc>
            </a:pPr>
            <a:r>
              <a:rPr lang="en-GB" altLang="en-GB" sz="2400"/>
              <a:t>In the US, Shafer &amp; Claggett suggest that the majority of Americans are left-wing economically yet culturally conservative. Two cross-cutting dimensions of 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The Decline of Class Voting</a:t>
            </a: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51375" y="1600200"/>
          <a:ext cx="40322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Chart" r:id="rId3" imgW="4038600" imgH="4533900" progId="MSGraph.Chart.8">
                  <p:embed followColorScheme="full"/>
                </p:oleObj>
              </mc:Choice>
              <mc:Fallback>
                <p:oleObj name="Chart" r:id="rId3" imgW="4038600" imgH="4533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1600200"/>
                        <a:ext cx="403225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01000" cy="530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sz="3600" b="1">
                <a:solidFill>
                  <a:schemeClr val="tx1"/>
                </a:solidFill>
                <a:ea typeface="Times New Roman" charset="0"/>
                <a:cs typeface="Times New Roman" charset="0"/>
              </a:rPr>
              <a:t>The American Value Structure and the ‘New Class’ (Daniel Bell c. 1980)</a:t>
            </a:r>
            <a:r>
              <a:rPr lang="en-US" altLang="en-GB" sz="3600">
                <a:solidFill>
                  <a:schemeClr val="tx1"/>
                </a:solidFill>
                <a:ea typeface="Times New Roman" charset="0"/>
                <a:cs typeface="Times New Roman" charset="0"/>
              </a:rPr>
              <a:t/>
            </a:r>
            <a:br>
              <a:rPr lang="en-US" altLang="en-GB" sz="3600">
                <a:solidFill>
                  <a:schemeClr val="tx1"/>
                </a:solidFill>
                <a:ea typeface="Times New Roman" charset="0"/>
                <a:cs typeface="Times New Roman" charset="0"/>
              </a:rPr>
            </a:br>
            <a:r>
              <a:rPr lang="en-US" altLang="en-GB" sz="1000">
                <a:solidFill>
                  <a:schemeClr val="tx1"/>
                </a:solidFill>
                <a:ea typeface="Times New Roman" charset="0"/>
                <a:cs typeface="Times New Roman" charset="0"/>
              </a:rPr>
              <a:t> </a:t>
            </a:r>
            <a:br>
              <a:rPr lang="en-US" altLang="en-GB" sz="1000">
                <a:solidFill>
                  <a:schemeClr val="tx1"/>
                </a:solidFill>
                <a:ea typeface="Times New Roman" charset="0"/>
                <a:cs typeface="Times New Roman" charset="0"/>
              </a:rPr>
            </a:br>
            <a:endParaRPr lang="en-GB" altLang="en-GB" sz="100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>
            <p:ph type="chart" idx="1"/>
          </p:nvPr>
        </p:nvGraphicFramePr>
        <p:xfrm>
          <a:off x="609600" y="1600200"/>
          <a:ext cx="7696200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r:id="rId3" imgW="5172797" imgH="3514286" progId="PBrush">
                  <p:embed/>
                </p:oleObj>
              </mc:Choice>
              <mc:Fallback>
                <p:oleObj r:id="rId3" imgW="5172797" imgH="351428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7696200" cy="5229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Education and the 4 Value Sectors (US case, c. 1993)</a:t>
            </a: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>
            <p:ph type="chart" idx="1"/>
          </p:nvPr>
        </p:nvGraphicFramePr>
        <p:xfrm>
          <a:off x="762000" y="1604963"/>
          <a:ext cx="7620000" cy="525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r:id="rId3" imgW="5001323" imgH="3448531" progId="PBrush">
                  <p:embed/>
                </p:oleObj>
              </mc:Choice>
              <mc:Fallback>
                <p:oleObj r:id="rId3" imgW="5001323" imgH="344853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4963"/>
                        <a:ext cx="7620000" cy="52530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488"/>
            <a:ext cx="9144000" cy="5751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2286000"/>
            <a:ext cx="230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b="1"/>
              <a:t>Postmaterialist</a:t>
            </a:r>
            <a:endParaRPr lang="en-US" altLang="en-GB" b="1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4876800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b="1"/>
              <a:t>Materialist</a:t>
            </a:r>
            <a:endParaRPr lang="en-US" altLang="en-GB" b="1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905000" y="1219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b="1"/>
              <a:t>Economic Left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29200" y="1219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b="1"/>
              <a:t>Economic Right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" y="228600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2400" b="1"/>
              <a:t>Cross-Cutting Cleavages and the Impact on Attitudes and Party Positions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altLang="en-GB"/>
              <a:t>Conclusion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2800"/>
              <a:t>There has been substantial liberalisation of cultural attitudes in western countries since the 1960s</a:t>
            </a:r>
          </a:p>
          <a:p>
            <a:pPr>
              <a:lnSpc>
                <a:spcPct val="90000"/>
              </a:lnSpc>
            </a:pPr>
            <a:r>
              <a:rPr lang="en-GB" altLang="en-GB" sz="2800"/>
              <a:t>Inglehart attributes this to a more affluent and peaceful society which satisfies material needs so people can pursue postmaterial ones</a:t>
            </a:r>
          </a:p>
          <a:p>
            <a:pPr>
              <a:lnSpc>
                <a:spcPct val="90000"/>
              </a:lnSpc>
            </a:pPr>
            <a:r>
              <a:rPr lang="en-GB" altLang="en-GB" sz="2800"/>
              <a:t>Others suggest that the change has more to do with the transmission of liberal values from liberal cultural elites to upwardly mobile strata through education and TV </a:t>
            </a:r>
          </a:p>
          <a:p>
            <a:pPr>
              <a:lnSpc>
                <a:spcPct val="90000"/>
              </a:lnSpc>
            </a:pPr>
            <a:r>
              <a:rPr lang="en-GB" altLang="en-GB" sz="2800"/>
              <a:t>The new cultural values have led to a major realignment in voting, resulting in cross-cutting economic and cultural electoral cleavages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4000"/>
              <a:t>Changes in Public Opinion in USA</a:t>
            </a:r>
            <a:endParaRPr lang="en-US" altLang="en-GB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GB" sz="2800"/>
              <a:t>Cultural attitudes become more liberal from the 1960s onward</a:t>
            </a:r>
          </a:p>
          <a:p>
            <a:pPr lvl="1"/>
            <a:r>
              <a:rPr lang="en-GB" altLang="en-GB" sz="2400"/>
              <a:t>Race</a:t>
            </a:r>
          </a:p>
          <a:p>
            <a:pPr lvl="1"/>
            <a:r>
              <a:rPr lang="en-GB" altLang="en-GB" sz="2400"/>
              <a:t>Ethnicity</a:t>
            </a:r>
          </a:p>
          <a:p>
            <a:pPr lvl="1"/>
            <a:r>
              <a:rPr lang="en-GB" altLang="en-GB" sz="2400"/>
              <a:t>Religion</a:t>
            </a:r>
          </a:p>
          <a:p>
            <a:pPr lvl="1"/>
            <a:r>
              <a:rPr lang="en-GB" altLang="en-GB" sz="2400"/>
              <a:t>Sexual mores</a:t>
            </a:r>
          </a:p>
          <a:p>
            <a:pPr lvl="1"/>
            <a:r>
              <a:rPr lang="en-GB" altLang="en-GB" sz="2400"/>
              <a:t>Gender roles</a:t>
            </a:r>
          </a:p>
          <a:p>
            <a:r>
              <a:rPr lang="en-GB" altLang="en-GB" sz="2800"/>
              <a:t>Economic Attitudes became more liberal until the 1970s, then became more conservative</a:t>
            </a:r>
          </a:p>
          <a:p>
            <a:endParaRPr lang="en-US" alt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Post-War Attitude Changes</a:t>
            </a:r>
            <a:endParaRPr lang="en-US" altLang="en-GB"/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GB"/>
              <a:t>In 1944, 52 percent of whites endorsed the idea that "white people should have the first chance at any kind of job," by 1972, just 3 percent did </a:t>
            </a:r>
          </a:p>
          <a:p>
            <a:r>
              <a:rPr lang="en-US" altLang="en-GB"/>
              <a:t>White approval for laws against inter-racial marriage fell from 60 percent in 1963 to 38 percent in 1972 to 26 percent in 1984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Attitude Liberalisation, USA</a:t>
            </a: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323850" y="1916113"/>
          <a:ext cx="8496300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Chart" r:id="rId3" imgW="3714902" imgH="1685849" progId="Excel.Chart.8">
                  <p:embed/>
                </p:oleObj>
              </mc:Choice>
              <mc:Fallback>
                <p:oleObj name="Chart" r:id="rId3" imgW="3714902" imgH="16858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916113"/>
                        <a:ext cx="8496300" cy="385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Attitude Liberalisation, USA…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79388" y="1989138"/>
          <a:ext cx="8964612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Chart" r:id="rId3" imgW="3714902" imgH="1685849" progId="Excel.Chart.8">
                  <p:embed/>
                </p:oleObj>
              </mc:Choice>
              <mc:Fallback>
                <p:oleObj name="Chart" r:id="rId3" imgW="3714902" imgH="16858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89138"/>
                        <a:ext cx="8964612" cy="406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Attitude Change, 1965-73</a:t>
            </a:r>
            <a:endParaRPr lang="en-US" alt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GB"/>
              <a:t>Jennings &amp; Niemi find that high school seniors more liberal than their parents in both 1965 and 1973, BUT</a:t>
            </a:r>
          </a:p>
          <a:p>
            <a:r>
              <a:rPr lang="en-GB" altLang="en-GB"/>
              <a:t>Difference between parents and children is wider in 1973</a:t>
            </a:r>
          </a:p>
          <a:p>
            <a:r>
              <a:rPr lang="en-GB" altLang="en-GB"/>
              <a:t>Big part of the difference comes from the fact that children in 1973 were more likely to be considering attending university</a:t>
            </a:r>
            <a:endParaRPr lang="en-US" alt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GB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323850" y="549275"/>
          <a:ext cx="856932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Chart" r:id="rId3" imgW="3686251" imgH="2524049" progId="Excel.Chart.8">
                  <p:embed/>
                </p:oleObj>
              </mc:Choice>
              <mc:Fallback>
                <p:oleObj name="Chart" r:id="rId3" imgW="3686251" imgH="25240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49275"/>
                        <a:ext cx="8569325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934</Words>
  <Application>Microsoft Macintosh PowerPoint</Application>
  <PresentationFormat>On-screen Show (4:3)</PresentationFormat>
  <Paragraphs>106</Paragraphs>
  <Slides>37</Slides>
  <Notes>0</Notes>
  <HiddenSlides>5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Times New Roman</vt:lpstr>
      <vt:lpstr>Default Design</vt:lpstr>
      <vt:lpstr>Microsoft Excel Chart</vt:lpstr>
      <vt:lpstr>Microsoft Excel Worksheet</vt:lpstr>
      <vt:lpstr>Microsoft Graph Chart</vt:lpstr>
      <vt:lpstr>Paintbrush Picture</vt:lpstr>
      <vt:lpstr>Culture Shift</vt:lpstr>
      <vt:lpstr>Value Change in Modern Society</vt:lpstr>
      <vt:lpstr>Survey Techniques</vt:lpstr>
      <vt:lpstr>Changes in Public Opinion in USA</vt:lpstr>
      <vt:lpstr>Post-War Attitude Changes</vt:lpstr>
      <vt:lpstr>Attitude Liberalisation, USA</vt:lpstr>
      <vt:lpstr>Attitude Liberalisation, USA…</vt:lpstr>
      <vt:lpstr>Attitude Change, 1965-73</vt:lpstr>
      <vt:lpstr>PowerPoint Presentation</vt:lpstr>
      <vt:lpstr>Changes in Public Opinion: Europe</vt:lpstr>
      <vt:lpstr>Changing Cultural Attitudes: Europe  &amp; the USA</vt:lpstr>
      <vt:lpstr>Social Changes, Europe</vt:lpstr>
      <vt:lpstr>The Rise of 'Postmaterialism'</vt:lpstr>
      <vt:lpstr>What is Postmaterialism?</vt:lpstr>
      <vt:lpstr>Is 'Postmaterialism' an Accurate Term?</vt:lpstr>
      <vt:lpstr>The Rise of Postmaterialist Attitudes?</vt:lpstr>
      <vt:lpstr>Similar Generational Patterns Across European Nations</vt:lpstr>
      <vt:lpstr>Why the Change of Attitudes?</vt:lpstr>
      <vt:lpstr>Postwar Affluence </vt:lpstr>
      <vt:lpstr>Postwar Economic Trends</vt:lpstr>
      <vt:lpstr>Education Explosion: USA</vt:lpstr>
      <vt:lpstr>Growth of Higher Education</vt:lpstr>
      <vt:lpstr>The Clinton Generation?: Generational Change, USA</vt:lpstr>
      <vt:lpstr>Liberal Institutionalisation</vt:lpstr>
      <vt:lpstr>Liberalism in the Mass Media</vt:lpstr>
      <vt:lpstr>Liberalism and University Professors</vt:lpstr>
      <vt:lpstr>Compositional Nature of Attitude Change</vt:lpstr>
      <vt:lpstr>Educated, higher status and wealthier people tend to be postmaterialists</vt:lpstr>
      <vt:lpstr>Values: The Education Divide</vt:lpstr>
      <vt:lpstr>Values: The Education Divide</vt:lpstr>
      <vt:lpstr>Values: The Education Divide</vt:lpstr>
      <vt:lpstr>Value Change and Voting</vt:lpstr>
      <vt:lpstr>The Decline of Class Voting</vt:lpstr>
      <vt:lpstr>The American Value Structure and the ‘New Class’ (Daniel Bell c. 1980)   </vt:lpstr>
      <vt:lpstr>Education and the 4 Value Sectors (US case, c. 1993)</vt:lpstr>
      <vt:lpstr>PowerPoint Presentation</vt:lpstr>
      <vt:lpstr>Conclusion</vt:lpstr>
    </vt:vector>
  </TitlesOfParts>
  <Company> KPWP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Shift</dc:title>
  <dc:creator>Eric Kaufmann</dc:creator>
  <cp:lastModifiedBy/>
  <cp:revision>21</cp:revision>
  <dcterms:created xsi:type="dcterms:W3CDTF">2005-02-24T11:41:27Z</dcterms:created>
  <dcterms:modified xsi:type="dcterms:W3CDTF">2016-01-13T14:52:59Z</dcterms:modified>
</cp:coreProperties>
</file>