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1" r:id="rId3"/>
    <p:sldId id="292" r:id="rId4"/>
    <p:sldId id="260" r:id="rId5"/>
    <p:sldId id="257" r:id="rId6"/>
    <p:sldId id="258" r:id="rId7"/>
    <p:sldId id="261" r:id="rId8"/>
    <p:sldId id="259" r:id="rId9"/>
    <p:sldId id="263" r:id="rId10"/>
    <p:sldId id="295" r:id="rId11"/>
    <p:sldId id="299" r:id="rId12"/>
    <p:sldId id="298" r:id="rId13"/>
    <p:sldId id="297" r:id="rId14"/>
    <p:sldId id="268" r:id="rId15"/>
    <p:sldId id="294" r:id="rId16"/>
    <p:sldId id="270" r:id="rId17"/>
    <p:sldId id="293" r:id="rId18"/>
    <p:sldId id="272" r:id="rId19"/>
    <p:sldId id="274" r:id="rId20"/>
    <p:sldId id="276" r:id="rId21"/>
    <p:sldId id="277" r:id="rId22"/>
    <p:sldId id="273" r:id="rId23"/>
    <p:sldId id="278" r:id="rId24"/>
    <p:sldId id="279" r:id="rId25"/>
    <p:sldId id="280" r:id="rId26"/>
    <p:sldId id="281" r:id="rId27"/>
    <p:sldId id="283" r:id="rId28"/>
    <p:sldId id="282" r:id="rId29"/>
    <p:sldId id="284" r:id="rId30"/>
    <p:sldId id="285" r:id="rId31"/>
    <p:sldId id="287" r:id="rId32"/>
    <p:sldId id="286" r:id="rId3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 varScale="1">
        <p:scale>
          <a:sx n="84" d="100"/>
          <a:sy n="84" d="100"/>
        </p:scale>
        <p:origin x="-41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Relationship Id="rId2" Type="http://schemas.openxmlformats.org/officeDocument/2006/relationships/slide" Target="slides/slide1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EA673-B807-2B48-88D8-C426ECD6706A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07617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D9CE7-012D-B14C-8050-B7DD2DF02A2D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8914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D5FF76-E78D-FF41-AF25-21EF508BF18D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023954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Picture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D582F61-AADE-4949-A6ED-C417009E9983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464044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E67B125-C0AA-E945-A4DF-0D71ED3AF3DF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167675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7E1A2-F975-6D4A-BE78-44ED3E75C2EC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191911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7734D-0203-504A-A73A-66E456BA066A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1471279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3A0F0-52D9-0C41-AE86-255C6C7133EE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167345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04B36-8034-AB42-AA66-54766D2CB7FC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23348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858F3-8192-9345-892D-D92AC217C6A3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1852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6E921-3660-9141-B757-45C861F200D0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206246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DA3AE-4D49-E542-818C-74F278B63891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133233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EA410-8D10-4549-B797-0ACCD3A15A9D}" type="slidenum">
              <a:rPr lang="en-GB" altLang="en-GB"/>
              <a:pPr/>
              <a:t>‹#›</a:t>
            </a:fld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67338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GB"/>
              <a:t>Click to edit Master text styles</a:t>
            </a:r>
          </a:p>
          <a:p>
            <a:pPr lvl="1"/>
            <a:r>
              <a:rPr lang="en-GB" altLang="en-GB"/>
              <a:t>Second level</a:t>
            </a:r>
          </a:p>
          <a:p>
            <a:pPr lvl="2"/>
            <a:r>
              <a:rPr lang="en-GB" altLang="en-GB"/>
              <a:t>Third level</a:t>
            </a:r>
          </a:p>
          <a:p>
            <a:pPr lvl="3"/>
            <a:r>
              <a:rPr lang="en-GB" altLang="en-GB"/>
              <a:t>Fourth level</a:t>
            </a:r>
          </a:p>
          <a:p>
            <a:pPr lvl="4"/>
            <a:r>
              <a:rPr lang="en-GB" alt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BFBD4AF-75BE-8B46-A41A-08C1DE61E504}" type="slidenum">
              <a:rPr lang="en-GB" altLang="en-GB"/>
              <a:pPr/>
              <a:t>‹#›</a:t>
            </a:fld>
            <a:endParaRPr lang="en-GB" alt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GB" altLang="en-GB" sz="4400"/>
              <a:t>The Politics of Liberalisation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GB" altLang="en-GB" sz="3200"/>
              <a:t>A history of developments in Europe and the Islamic World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GB" altLang="en-GB" sz="3600"/>
              <a:t>Liberalism in pre-Democratic  England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90600"/>
            <a:ext cx="4800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400"/>
              <a:t>Tradition of Magna Carta 1215, 12th c. Common Law, English Civil War 1642-51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Glorious Revolution and subsequent 'age of oligarchy', 1688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These were liberal, not democratic events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Empowered a tiny Whig elite of 5000 who owned 3/4 of agricultural land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But Whigs had a liberal ideology and advanced free speech and abolished press censorship in 1695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Seen as a heritage of ancient liberties v. Crown</a:t>
            </a:r>
          </a:p>
        </p:txBody>
      </p:sp>
      <p:pic>
        <p:nvPicPr>
          <p:cNvPr id="45062" name="Picture 6" descr="D:\1- other work on road\billy.gif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295400"/>
            <a:ext cx="3810000" cy="2519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GB" altLang="en-GB" sz="3200"/>
              <a:t>18th c. Reforms in Britain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4800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400">
                <a:solidFill>
                  <a:srgbClr val="000000"/>
                </a:solidFill>
                <a:ea typeface="Times New Roman" charset="0"/>
                <a:cs typeface="Times New Roman" charset="0"/>
              </a:rPr>
              <a:t>18th century key for advancement of civil rights</a:t>
            </a:r>
          </a:p>
          <a:p>
            <a:pPr>
              <a:lnSpc>
                <a:spcPct val="90000"/>
              </a:lnSpc>
            </a:pPr>
            <a:r>
              <a:rPr lang="en-GB" altLang="en-GB" sz="2400">
                <a:solidFill>
                  <a:srgbClr val="000000"/>
                </a:solidFill>
                <a:ea typeface="Times New Roman" charset="0"/>
                <a:cs typeface="Times New Roman" charset="0"/>
              </a:rPr>
              <a:t>Habeas Corpus and forward to Catholic Emancipation (1829), battle for freedom of press in early 19th c. </a:t>
            </a:r>
          </a:p>
          <a:p>
            <a:pPr>
              <a:lnSpc>
                <a:spcPct val="90000"/>
              </a:lnSpc>
            </a:pPr>
            <a:r>
              <a:rPr lang="en-GB" altLang="en-GB" sz="2400">
                <a:solidFill>
                  <a:srgbClr val="000000"/>
                </a:solidFill>
                <a:ea typeface="Times New Roman" charset="0"/>
                <a:cs typeface="Times New Roman" charset="0"/>
              </a:rPr>
              <a:t>Often the work of courts against government</a:t>
            </a:r>
          </a:p>
          <a:p>
            <a:pPr>
              <a:lnSpc>
                <a:spcPct val="90000"/>
              </a:lnSpc>
            </a:pPr>
            <a:r>
              <a:rPr lang="en-GB" altLang="en-GB" sz="2400">
                <a:solidFill>
                  <a:srgbClr val="000000"/>
                </a:solidFill>
                <a:ea typeface="Times New Roman" charset="0"/>
                <a:cs typeface="Times New Roman" charset="0"/>
              </a:rPr>
              <a:t>John Wilkes' rights after his newspaper criticised a King's speech (1763) were defended by the Lord Chief Justice who interpreted government actions in the light of common law and parliamentary privilege</a:t>
            </a:r>
          </a:p>
          <a:p>
            <a:pPr>
              <a:lnSpc>
                <a:spcPct val="90000"/>
              </a:lnSpc>
            </a:pPr>
            <a:endParaRPr lang="en-GB" altLang="en-GB" sz="240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endParaRPr lang="en-GB" altLang="en-GB" sz="240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endParaRPr lang="en-GB" altLang="en-GB" sz="2400">
              <a:solidFill>
                <a:srgbClr val="000000"/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49160" name="Picture 8" descr="D:\1- other work on road\PRwilkes1.jpg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1219200"/>
            <a:ext cx="3652838" cy="5257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 sz="3200"/>
              <a:t>18th c. Reforms in Britain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343400" cy="4572000"/>
          </a:xfrm>
        </p:spPr>
        <p:txBody>
          <a:bodyPr/>
          <a:lstStyle/>
          <a:p>
            <a:r>
              <a:rPr lang="en-GB" altLang="en-GB" sz="2400">
                <a:solidFill>
                  <a:srgbClr val="000000"/>
                </a:solidFill>
                <a:ea typeface="Times New Roman" charset="0"/>
                <a:cs typeface="Times New Roman" charset="0"/>
              </a:rPr>
              <a:t>In parliament led by radicals like Sir Francis Burdett and Jospeph Hume - supported by middle class artisans and shopkeepers in boroughs like Westminster</a:t>
            </a:r>
            <a:r>
              <a:rPr lang="en-GB" altLang="en-GB" sz="2400"/>
              <a:t> who resented aristocratic privileges</a:t>
            </a:r>
            <a:r>
              <a:rPr lang="en-GB" altLang="en-GB" sz="2400">
                <a:solidFill>
                  <a:srgbClr val="000000"/>
                </a:solidFill>
                <a:ea typeface="Times New Roman" charset="0"/>
                <a:cs typeface="Times New Roman" charset="0"/>
              </a:rPr>
              <a:t> </a:t>
            </a:r>
          </a:p>
          <a:p>
            <a:r>
              <a:rPr lang="en-GB" altLang="en-GB" sz="2400"/>
              <a:t>Individual liberties had backing of non-voting middle class, an important popular constituency</a:t>
            </a:r>
          </a:p>
        </p:txBody>
      </p:sp>
      <p:pic>
        <p:nvPicPr>
          <p:cNvPr id="48133" name="Picture 5" descr="C:\1-Data\2-Teaching\Graphics\burdett.jpg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1450" y="1981200"/>
            <a:ext cx="26035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 sz="3600"/>
              <a:t>18</a:t>
            </a:r>
            <a:r>
              <a:rPr lang="en-GB" altLang="en-GB" sz="3600" baseline="30000"/>
              <a:t>th</a:t>
            </a:r>
            <a:r>
              <a:rPr lang="en-GB" altLang="en-GB" sz="3600"/>
              <a:t> &amp; 19th c. Reforms in Britain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Still, subject to reversals: Pitt the Elder had extended Habeas Corpus (1758), whereas Pitt the Younger suspends Habeas Corpus during wartime, 1793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Already, appeals to popular sovereignty, even national identity: heritage of individual liberties of 1215-1641-1688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Catholic rights in Ireland (1829) gained through threat of Catholic violence and continual political pressure by O' Connell</a:t>
            </a:r>
          </a:p>
          <a:p>
            <a:pPr>
              <a:lnSpc>
                <a:spcPct val="90000"/>
              </a:lnSpc>
            </a:pPr>
            <a:endParaRPr lang="en-GB" altLang="en-GB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GB" altLang="en-GB"/>
              <a:t>English Liberal Exceptionalism?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English liberty becomes part of Whig 'nationalism'. Part of the English national identity and then the American. Gains force from this.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Space for liberty opened up by competition between King and parliament (nobility), as in much of western Europe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But unlike Germany or France, an active bourgeoisie allowed King to finance activities through borrowing rather than coercive rural taxation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Spawns English liberal philosophy of Locke, Mill, etc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GB" altLang="en-GB" sz="3600"/>
              <a:t>The American Revolution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37338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400"/>
              <a:t>American Revolution: rights of 'free white persons' to vote, 1790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Already built on the world's most liberal political culture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Separation of church and state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Liberal checks and balances to guard against 'tyranny of the majority' and of the executive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Strong judiciary, constitution, bill of rights</a:t>
            </a:r>
          </a:p>
          <a:p>
            <a:pPr>
              <a:lnSpc>
                <a:spcPct val="90000"/>
              </a:lnSpc>
            </a:pPr>
            <a:endParaRPr lang="en-GB" altLang="en-GB" sz="2400"/>
          </a:p>
        </p:txBody>
      </p:sp>
      <p:pic>
        <p:nvPicPr>
          <p:cNvPr id="43020" name="Picture 12" descr="D:\1- other work on road\washington delaware.jpg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057400"/>
            <a:ext cx="4343400" cy="2492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GB" altLang="en-GB"/>
              <a:t>American liberal institutions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8486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US well-served by many associations and institutions like the New England town meeting (Tocqueville)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Sectarian diversity promotes church disestablishment and desire for liberty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Eases congregational-style religion and mitigates conflict with church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Already substrate of smallholders, liberal institutions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Even in Canada, counter-revolutionaries are unthinkingly 'liberal'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GB" altLang="en-GB"/>
              <a:t>French Revolution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447800"/>
            <a:ext cx="41910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400"/>
              <a:t>Declaration of the Rights of Man</a:t>
            </a:r>
          </a:p>
          <a:p>
            <a:pPr>
              <a:lnSpc>
                <a:spcPct val="90000"/>
              </a:lnSpc>
            </a:pPr>
            <a:r>
              <a:rPr lang="en-GB" altLang="en-GB" sz="2400"/>
              <a:t>Against tyranny, but liberal institutions weak due to power of Bourbon absolutism:</a:t>
            </a:r>
          </a:p>
          <a:p>
            <a:pPr lvl="1">
              <a:lnSpc>
                <a:spcPct val="90000"/>
              </a:lnSpc>
            </a:pPr>
            <a:r>
              <a:rPr lang="en-GB" altLang="en-GB" sz="2000"/>
              <a:t>electoral machinery </a:t>
            </a:r>
          </a:p>
          <a:p>
            <a:pPr lvl="1">
              <a:lnSpc>
                <a:spcPct val="90000"/>
              </a:lnSpc>
            </a:pPr>
            <a:r>
              <a:rPr lang="en-GB" altLang="en-GB" sz="2000"/>
              <a:t>courts </a:t>
            </a:r>
          </a:p>
          <a:p>
            <a:pPr lvl="1">
              <a:lnSpc>
                <a:spcPct val="90000"/>
              </a:lnSpc>
            </a:pPr>
            <a:r>
              <a:rPr lang="en-GB" altLang="en-GB" sz="2000"/>
              <a:t>Free press </a:t>
            </a:r>
          </a:p>
          <a:p>
            <a:pPr lvl="1">
              <a:lnSpc>
                <a:spcPct val="90000"/>
              </a:lnSpc>
            </a:pPr>
            <a:r>
              <a:rPr lang="en-GB" altLang="en-GB" sz="2000"/>
              <a:t>Historic parliament</a:t>
            </a:r>
          </a:p>
          <a:p>
            <a:pPr lvl="1">
              <a:lnSpc>
                <a:spcPct val="90000"/>
              </a:lnSpc>
            </a:pPr>
            <a:r>
              <a:rPr lang="en-GB" altLang="en-GB" sz="2000"/>
              <a:t>Bureaucracy not accountable to legislature</a:t>
            </a:r>
          </a:p>
          <a:p>
            <a:pPr lvl="1">
              <a:lnSpc>
                <a:spcPct val="90000"/>
              </a:lnSpc>
            </a:pPr>
            <a:r>
              <a:rPr lang="en-GB" altLang="en-GB" sz="2000"/>
              <a:t>Tradition of taxation of peasants rather than capital markets, as in Britain</a:t>
            </a:r>
          </a:p>
          <a:p>
            <a:pPr>
              <a:lnSpc>
                <a:spcPct val="90000"/>
              </a:lnSpc>
            </a:pPr>
            <a:endParaRPr lang="en-GB" altLang="en-GB" sz="2400"/>
          </a:p>
        </p:txBody>
      </p:sp>
      <p:pic>
        <p:nvPicPr>
          <p:cNvPr id="41989" name="Picture 5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13263" y="1600200"/>
            <a:ext cx="4373562" cy="4724400"/>
          </a:xfrm>
          <a:noFill/>
          <a:ln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Variations in Europe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In France, few checks and balances on the executive, hence relapse into monarchy, 1815, 1849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In Prussia, as in France, absolutist state had crushed older representative parliaments of the gentry and towns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Only in a few places, notably England and Sweden, did the older representative institutions survive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National identity is also affected by survival/non-survival of these traditions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Democratisation: Extension of the Franchise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/>
              <a:t>Proceeds in fits and starts</a:t>
            </a:r>
          </a:p>
          <a:p>
            <a:pPr>
              <a:lnSpc>
                <a:spcPct val="90000"/>
              </a:lnSpc>
            </a:pPr>
            <a:r>
              <a:rPr lang="en-GB" altLang="en-GB">
                <a:ea typeface="Times New Roman" charset="0"/>
                <a:cs typeface="Times New Roman" charset="0"/>
              </a:rPr>
              <a:t>Franchise narrows during 18</a:t>
            </a:r>
            <a:r>
              <a:rPr lang="en-GB" altLang="en-GB" baseline="30000">
                <a:ea typeface="Times New Roman" charset="0"/>
                <a:cs typeface="Times New Roman" charset="0"/>
              </a:rPr>
              <a:t>th</a:t>
            </a:r>
            <a:r>
              <a:rPr lang="en-GB" altLang="en-GB">
                <a:ea typeface="Times New Roman" charset="0"/>
                <a:cs typeface="Times New Roman" charset="0"/>
              </a:rPr>
              <a:t> c. </a:t>
            </a:r>
          </a:p>
          <a:p>
            <a:pPr lvl="1">
              <a:lnSpc>
                <a:spcPct val="90000"/>
              </a:lnSpc>
            </a:pPr>
            <a:r>
              <a:rPr lang="en-GB" altLang="en-GB">
                <a:ea typeface="Times New Roman" charset="0"/>
                <a:cs typeface="Times New Roman" charset="0"/>
              </a:rPr>
              <a:t>1715 – 24% of male adults could vote </a:t>
            </a:r>
          </a:p>
          <a:p>
            <a:pPr lvl="1">
              <a:lnSpc>
                <a:spcPct val="90000"/>
              </a:lnSpc>
            </a:pPr>
            <a:r>
              <a:rPr lang="en-GB" altLang="en-GB">
                <a:ea typeface="Times New Roman" charset="0"/>
                <a:cs typeface="Times New Roman" charset="0"/>
              </a:rPr>
              <a:t>1831 – just 14 %</a:t>
            </a:r>
          </a:p>
          <a:p>
            <a:pPr lvl="1">
              <a:lnSpc>
                <a:spcPct val="90000"/>
              </a:lnSpc>
            </a:pPr>
            <a:r>
              <a:rPr lang="en-GB" altLang="en-GB"/>
              <a:t>1832 Reform Act opens it up (but only 18% of males could afford the vote) </a:t>
            </a:r>
          </a:p>
          <a:p>
            <a:pPr lvl="1">
              <a:lnSpc>
                <a:spcPct val="90000"/>
              </a:lnSpc>
            </a:pPr>
            <a:r>
              <a:rPr lang="en-GB" altLang="en-GB"/>
              <a:t>1867, 1884-5</a:t>
            </a:r>
          </a:p>
          <a:p>
            <a:pPr lvl="1">
              <a:lnSpc>
                <a:spcPct val="90000"/>
              </a:lnSpc>
            </a:pPr>
            <a:r>
              <a:rPr lang="en-GB" altLang="en-GB"/>
              <a:t>1919/28: women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Liberalism in Practice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We've looked at the democratic revolutions in America and France (6 &amp; 7). But not the end of the story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Also the political philosophy of liberals like Locke, Rousseau and Mill (8)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BUT - How was liberalism implemented, deepened, extended?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Why liberalism in some societies and not others?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It is easy for autocratic societies to democratise, but how to liberalise?</a:t>
            </a:r>
          </a:p>
          <a:p>
            <a:pPr>
              <a:lnSpc>
                <a:spcPct val="90000"/>
              </a:lnSpc>
            </a:pPr>
            <a:endParaRPr lang="en-GB" altLang="en-GB" sz="2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Why Extend the Franchise?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GB" altLang="en-GB" sz="2800"/>
              <a:t>Why would privileged segments of society extend the franchise?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GB" altLang="en-GB" sz="2800"/>
              <a:t>Enlightenment ideology, 18th c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GB" altLang="en-GB" sz="2800"/>
              <a:t>Political party competition</a:t>
            </a: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r>
              <a:rPr lang="en-GB" altLang="en-GB" sz="2800"/>
              <a:t>Threat of revolution: </a:t>
            </a:r>
          </a:p>
          <a:p>
            <a:pPr marL="914400" lvl="1" indent="-457200">
              <a:lnSpc>
                <a:spcPct val="90000"/>
              </a:lnSpc>
            </a:pPr>
            <a:r>
              <a:rPr lang="en-GB" altLang="en-GB" sz="2400"/>
              <a:t>Rioting preceded extension of 1829, 1832, 1867, 1884-5 in Britain; 1848 spawned reform in France and German states</a:t>
            </a:r>
          </a:p>
          <a:p>
            <a:pPr marL="914400" lvl="1" indent="-457200">
              <a:lnSpc>
                <a:spcPct val="90000"/>
              </a:lnSpc>
            </a:pPr>
            <a:r>
              <a:rPr lang="en-GB" altLang="en-GB" sz="2400"/>
              <a:t>Extension completed in Germany and Sweden after unrest of WWI </a:t>
            </a:r>
          </a:p>
          <a:p>
            <a:pPr marL="533400" indent="-533400">
              <a:lnSpc>
                <a:spcPct val="90000"/>
              </a:lnSpc>
            </a:pPr>
            <a:endParaRPr lang="en-GB" altLang="en-GB" sz="2800"/>
          </a:p>
          <a:p>
            <a:pPr marL="533400" indent="-533400">
              <a:lnSpc>
                <a:spcPct val="90000"/>
              </a:lnSpc>
            </a:pPr>
            <a:endParaRPr lang="en-GB" altLang="en-GB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Democratisation is Not Liberalisation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Democracy is favoured by the majority through popular pressure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Who guards against 'tyranny of the majority'?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Sometimes the threat of violence by a minority or their electoral influence (i.e. Irish Catholics) 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Also the role of liberal or egalitarian ideology (we shouldn't underestimate this)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Snyder stresses role of established elite: can they adapt to modernity and find a new role in a liberal system?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Religious Toleration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Second aspect of liberalism is in realm of religion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Toleration Act 1689 - tolerates worship of dissenters from the Church of England. Still a long way to go in implementing this - especially in Ireland (both dissenters and Catholics)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Response to challenge to established church is often to accuse dissenters of 'heresy'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The success of the Reformation was aided by kings keen to break from power of Rome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Religious Toleration under Protestantism?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>
                <a:ea typeface="Times New Roman" charset="0"/>
                <a:cs typeface="Times New Roman" charset="0"/>
              </a:rPr>
              <a:t>Post-Reformation, there were groups arguing for toleration. But small and despised, like Anabaptists</a:t>
            </a:r>
            <a:r>
              <a:rPr lang="en-GB" altLang="en-GB" sz="2800"/>
              <a:t> 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Only where geography allowed, could liberal sects thrive (i.e. Pennsylvania, Rhode Island)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Bruce's theory of toleration: Catholic establishment more secure because it rests on the church. Less secure in Protestant societies where it is anchored only by the bible and interpretive traditions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GB" altLang="en-GB" sz="3200"/>
              <a:t>Religious Toleration under Protestantism?…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>
                <a:ea typeface="Times New Roman" charset="0"/>
                <a:cs typeface="Times New Roman" charset="0"/>
              </a:rPr>
              <a:t>Dissenters are not pluralist liberals, but seek to dominate. No pluralists until 19th c</a:t>
            </a:r>
          </a:p>
          <a:p>
            <a:pPr>
              <a:lnSpc>
                <a:spcPct val="90000"/>
              </a:lnSpc>
            </a:pPr>
            <a:r>
              <a:rPr lang="en-GB" altLang="en-GB" sz="2800">
                <a:ea typeface="Times New Roman" charset="0"/>
                <a:cs typeface="Times New Roman" charset="0"/>
              </a:rPr>
              <a:t>"Most dissent was not liberal until its conservatism fail</a:t>
            </a:r>
            <a:r>
              <a:rPr lang="en-GB" altLang="en-GB" sz="2800"/>
              <a:t>ed" - S Bruce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In societies like Scotland, the failure of the main Presbyterian church to control religion leads to acceptance of dissent. Most dissenters are strongly anti-Catholic and many oppose Catholic emancipation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In England, dissenters grew in number and political power and elites needed their support to maintain united 'Protestant' front against Catholics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GB" altLang="en-GB" sz="3600"/>
              <a:t>The Growth of Toleration in Europe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>
                <a:ea typeface="Times New Roman" charset="0"/>
                <a:cs typeface="Times New Roman" charset="0"/>
              </a:rPr>
              <a:t>In Holland, Calvinist elite moderates its stand in the 17th c, partly due to commercial expansion and desire for stability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In Scandinavian countries, toleration of religious dissent was done more for ideological reasons - in late 19th or 20th c</a:t>
            </a:r>
          </a:p>
          <a:p>
            <a:pPr>
              <a:lnSpc>
                <a:spcPct val="90000"/>
              </a:lnSpc>
            </a:pPr>
            <a:r>
              <a:rPr lang="en-GB" altLang="en-GB" sz="2800">
                <a:ea typeface="Times New Roman" charset="0"/>
                <a:cs typeface="Times New Roman" charset="0"/>
              </a:rPr>
              <a:t>Introduced as part of a major constitutional change from absolutist monarchy to parliamentary democracy</a:t>
            </a:r>
          </a:p>
          <a:p>
            <a:pPr>
              <a:lnSpc>
                <a:spcPct val="90000"/>
              </a:lnSpc>
            </a:pPr>
            <a:r>
              <a:rPr lang="en-GB" altLang="en-GB" sz="2800">
                <a:ea typeface="Times New Roman" charset="0"/>
                <a:cs typeface="Times New Roman" charset="0"/>
              </a:rPr>
              <a:t>In France, the Enlightenment &amp; Revolution helps spread idea of toleration of Jews and Protestants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Anti-slavery sentiment influenced Latin America and even parts of the Islamic world as part of ‘modernising’ Enlightenment reform ideas</a:t>
            </a:r>
          </a:p>
          <a:p>
            <a:pPr>
              <a:lnSpc>
                <a:spcPct val="90000"/>
              </a:lnSpc>
            </a:pPr>
            <a:endParaRPr lang="en-GB" altLang="en-GB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GB" altLang="en-GB" sz="3600"/>
              <a:t>The Islamic World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848600" cy="5257800"/>
          </a:xfrm>
        </p:spPr>
        <p:txBody>
          <a:bodyPr/>
          <a:lstStyle/>
          <a:p>
            <a:r>
              <a:rPr lang="en-GB" altLang="en-GB"/>
              <a:t>Tradition of Islamic </a:t>
            </a:r>
            <a:r>
              <a:rPr lang="en-GB" altLang="en-GB" i="1"/>
              <a:t>group </a:t>
            </a:r>
            <a:r>
              <a:rPr lang="en-GB" altLang="en-GB"/>
              <a:t>tolerance, as in Spanish Caliphates (Jews &amp; Christians) or Ottoman millet system</a:t>
            </a:r>
          </a:p>
          <a:p>
            <a:r>
              <a:rPr lang="en-GB" altLang="en-GB"/>
              <a:t>But no tradition of individual liberty vs Caliph/Sultan</a:t>
            </a:r>
          </a:p>
          <a:p>
            <a:r>
              <a:rPr lang="en-GB" altLang="en-GB" i="1"/>
              <a:t>Shari'a</a:t>
            </a:r>
            <a:r>
              <a:rPr lang="en-GB" altLang="en-GB"/>
              <a:t> - body of texts and practices; </a:t>
            </a:r>
            <a:r>
              <a:rPr lang="en-GB" altLang="en-GB" i="1"/>
              <a:t>Fiqh</a:t>
            </a:r>
            <a:r>
              <a:rPr lang="en-GB" altLang="en-GB"/>
              <a:t> - juristic precedent</a:t>
            </a:r>
          </a:p>
          <a:p>
            <a:r>
              <a:rPr lang="en-GB" altLang="en-GB"/>
              <a:t>These cover a wider range of daily practices than Christianity</a:t>
            </a:r>
          </a:p>
          <a:p>
            <a:pPr lvl="1"/>
            <a:endParaRPr lang="en-GB" altLang="en-GB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Islamic Religious Restrictions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Usury is not permitted, as in Christianity (where restrictions on usury ended earlier)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Restrictions on alcohol, women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Role of religious</a:t>
            </a:r>
            <a:r>
              <a:rPr lang="en-GB" altLang="en-GB" sz="2800" i="1"/>
              <a:t> Qadi </a:t>
            </a:r>
            <a:r>
              <a:rPr lang="en-GB" altLang="en-GB" sz="2800"/>
              <a:t>courts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Successive empires from medieval times get around the restrictions by corruption. Rulers do as they please and sell religious-bureaucratic offices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But popular legitimacy rests in religion despite compromised clerics. Tapped into by maverick religious figures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Islam and the Enlightenment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GB" sz="2800"/>
              <a:t>In West, dual inheritance from Greco-Roman (secularism) and Judaic sources legitimates aspects of liberalism</a:t>
            </a:r>
          </a:p>
          <a:p>
            <a:r>
              <a:rPr lang="en-GB" altLang="en-GB" sz="2800"/>
              <a:t>In Islamic societies, Greek learning was prized by some, but successfully kept at bay by Islamic scholars and jurists</a:t>
            </a:r>
          </a:p>
          <a:p>
            <a:r>
              <a:rPr lang="en-GB" altLang="en-GB" sz="2800"/>
              <a:t>Need for laws in areas not stipulated by Islamic Laws leads to interpretations and some compromises with modernity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GB" altLang="en-GB" sz="3600"/>
              <a:t>Liberal Reform in the Islamic World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Great deal of change in nineteenth century with Ottoman Tanzimat reforms (1839-76) under Grand Viziers like Resid Pasha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Individual liberty seen as 'modern' and hence desirable by Tanzimat reformers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But tainted by association with European infidels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Reforms threatened established elites - as in Prussia at the time. Thwarted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Followed by Ataturk - yet still limits on civil liberties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Reforms in 20th c: Shah gives women and minorities the vote in Iran, 1963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Varieties of Liberalisation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GB"/>
              <a:t>Individual rights against the State</a:t>
            </a:r>
          </a:p>
          <a:p>
            <a:r>
              <a:rPr lang="en-GB" altLang="en-GB"/>
              <a:t>Checks on executive power of the state</a:t>
            </a:r>
          </a:p>
          <a:p>
            <a:r>
              <a:rPr lang="en-GB" altLang="en-GB"/>
              <a:t>Checks on influence of religion on individuals or the state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Liberal Reform in Islam?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Communist movements in some countries are secular. Secular pan-Arab nationalism of Nasser and authoritarian rulers like the Baathists. A break from tradition but not liberal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Iranian Revolution leads to loss of rights, but economic need for women to work and population explosion brings support for female work and family planning in 1988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External forces can prompt liberalisation (EU membership in Turkey?), but can also taint liberalisation as western</a:t>
            </a:r>
          </a:p>
          <a:p>
            <a:pPr>
              <a:lnSpc>
                <a:spcPct val="90000"/>
              </a:lnSpc>
            </a:pPr>
            <a:endParaRPr lang="en-GB" altLang="en-GB" sz="2800"/>
          </a:p>
          <a:p>
            <a:pPr>
              <a:lnSpc>
                <a:spcPct val="90000"/>
              </a:lnSpc>
            </a:pPr>
            <a:endParaRPr lang="en-GB" altLang="en-GB" sz="2800"/>
          </a:p>
          <a:p>
            <a:pPr>
              <a:lnSpc>
                <a:spcPct val="90000"/>
              </a:lnSpc>
            </a:pPr>
            <a:endParaRPr lang="en-GB" altLang="en-GB" sz="2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Conclusion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/>
              <a:t>Individual liberty against the state or religion</a:t>
            </a:r>
          </a:p>
          <a:p>
            <a:pPr>
              <a:lnSpc>
                <a:spcPct val="90000"/>
              </a:lnSpc>
            </a:pPr>
            <a:r>
              <a:rPr lang="en-GB" altLang="en-GB"/>
              <a:t>Liberty for minority groups against majorities or the state</a:t>
            </a:r>
          </a:p>
          <a:p>
            <a:pPr>
              <a:lnSpc>
                <a:spcPct val="90000"/>
              </a:lnSpc>
            </a:pPr>
            <a:r>
              <a:rPr lang="en-GB" altLang="en-GB"/>
              <a:t>How achieved: mix of ideology, power politics and fear of revolt</a:t>
            </a:r>
          </a:p>
          <a:p>
            <a:pPr>
              <a:lnSpc>
                <a:spcPct val="90000"/>
              </a:lnSpc>
            </a:pPr>
            <a:r>
              <a:rPr lang="en-GB" altLang="en-GB"/>
              <a:t>Does democracy advance or hinder liberty (Madison) 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Liberalisation: Main Questions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GB"/>
              <a:t>Is liberalisation - especially for small minorities - driven by liberal ideology, power-politics or the threat of revolt?</a:t>
            </a:r>
          </a:p>
          <a:p>
            <a:r>
              <a:rPr lang="en-GB" altLang="en-GB"/>
              <a:t>What are the factors that stifle liberal social and political changes?</a:t>
            </a:r>
          </a:p>
          <a:p>
            <a:r>
              <a:rPr lang="en-GB" altLang="en-GB"/>
              <a:t>Is liberalism in danger in the West from any present or future trend?</a:t>
            </a:r>
          </a:p>
          <a:p>
            <a:endParaRPr lang="en-GB" alt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Liberalism and Democracy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GB"/>
              <a:t>'Liberal democracy' often used, implying interchangeable nature of liberalism and democracy</a:t>
            </a:r>
          </a:p>
          <a:p>
            <a:r>
              <a:rPr lang="en-GB" altLang="en-GB"/>
              <a:t>Zakaria and Snyder allege that most new democracies are not liberal, and that democratisation can often lead to restrictions on the individual liberties of some people</a:t>
            </a:r>
          </a:p>
          <a:p>
            <a:endParaRPr lang="en-GB" altLang="en-GB"/>
          </a:p>
          <a:p>
            <a:endParaRPr lang="en-GB" alt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Democracy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GB"/>
              <a:t>Free, fair, periodic elections</a:t>
            </a:r>
          </a:p>
          <a:p>
            <a:r>
              <a:rPr lang="en-GB" altLang="en-GB"/>
              <a:t>Adult population can vote</a:t>
            </a:r>
          </a:p>
          <a:p>
            <a:r>
              <a:rPr lang="en-GB" altLang="en-GB"/>
              <a:t>Freedom for dissent and opposition</a:t>
            </a:r>
          </a:p>
          <a:p>
            <a:r>
              <a:rPr lang="en-GB" altLang="en-GB"/>
              <a:t>Candidates sometimes lose elections and leave office</a:t>
            </a:r>
          </a:p>
          <a:p>
            <a:r>
              <a:rPr lang="en-GB" altLang="en-GB"/>
              <a:t>Constitutional limits on terms of office</a:t>
            </a:r>
          </a:p>
          <a:p>
            <a:r>
              <a:rPr lang="en-GB" altLang="en-GB"/>
              <a:t>Key is </a:t>
            </a:r>
            <a:r>
              <a:rPr lang="en-GB" altLang="en-GB" u="sng"/>
              <a:t>popular power</a:t>
            </a:r>
            <a:r>
              <a:rPr lang="en-GB" altLang="en-GB"/>
              <a:t> and </a:t>
            </a:r>
            <a:r>
              <a:rPr lang="en-GB" altLang="en-GB" u="sng"/>
              <a:t>majority rule </a:t>
            </a:r>
          </a:p>
          <a:p>
            <a:endParaRPr lang="en-GB" altLang="en-GB" u="sn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Liberalism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 sz="2800"/>
              <a:t>Free Press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Constitutional liberties v. state, church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Freedom from arbitrary arrest, freedom to assemble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Enforced non-discrimination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Other human rights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Political pluralism/Checks on executive branch</a:t>
            </a:r>
          </a:p>
          <a:p>
            <a:pPr>
              <a:lnSpc>
                <a:spcPct val="90000"/>
              </a:lnSpc>
            </a:pPr>
            <a:r>
              <a:rPr lang="en-GB" altLang="en-GB" sz="2800"/>
              <a:t>Individual liberty can clash with majority rule , i.e. 'tyranny of the majority'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Do Liberalism and Democracy Need Each Other?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GB"/>
              <a:t>Democracy needs to have liberty for opposition parties to assemble, organise and contest an election; Voters need to be at liberty to make their choice; Press at liberty to get messages out</a:t>
            </a:r>
          </a:p>
          <a:p>
            <a:r>
              <a:rPr lang="en-GB" altLang="en-GB"/>
              <a:t>Liberalism does not require democracy, but merely contending power centres</a:t>
            </a:r>
          </a:p>
          <a:p>
            <a:endParaRPr lang="en-GB" altLang="en-GB"/>
          </a:p>
          <a:p>
            <a:endParaRPr lang="en-GB" alt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Illiberal Democracy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GB"/>
              <a:t>Most democratising countries do better on political than civil liberty, 1990s</a:t>
            </a:r>
          </a:p>
          <a:p>
            <a:r>
              <a:rPr lang="en-GB" altLang="en-GB"/>
              <a:t>Growing number of illiberal democracies</a:t>
            </a:r>
          </a:p>
          <a:p>
            <a:r>
              <a:rPr lang="en-GB" altLang="en-GB"/>
              <a:t>Many mass plebiscites, few impartial judges</a:t>
            </a:r>
          </a:p>
          <a:p>
            <a:r>
              <a:rPr lang="en-GB" altLang="en-GB"/>
              <a:t>Many developing nations where there is freedom do not necessarily have the most democracy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GB"/>
              <a:t>Illiberal Democracy…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GB"/>
              <a:t>What if the Iraqis elect illiberal Islamists?</a:t>
            </a:r>
          </a:p>
          <a:p>
            <a:pPr>
              <a:lnSpc>
                <a:spcPct val="90000"/>
              </a:lnSpc>
            </a:pPr>
            <a:r>
              <a:rPr lang="en-GB" altLang="en-GB"/>
              <a:t>Snyder and Zakaria contend that relatively liberal non-democracies like 18th c. Britain, Hong Kong or Antigua are preferable to illiberal democracies like Haiti </a:t>
            </a:r>
          </a:p>
          <a:p>
            <a:pPr>
              <a:lnSpc>
                <a:spcPct val="90000"/>
              </a:lnSpc>
            </a:pPr>
            <a:r>
              <a:rPr lang="en-GB" altLang="en-GB"/>
              <a:t>They argue that the institutions of liberalism have their own separate trajectory of development from that of mass democracy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1734</Words>
  <Application>Microsoft Macintosh PowerPoint</Application>
  <PresentationFormat>On-screen Show (4:3)</PresentationFormat>
  <Paragraphs>170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Times New Roman</vt:lpstr>
      <vt:lpstr>Default Design</vt:lpstr>
      <vt:lpstr>The Politics of Liberalisation</vt:lpstr>
      <vt:lpstr>Liberalism in Practice</vt:lpstr>
      <vt:lpstr>Varieties of Liberalisation</vt:lpstr>
      <vt:lpstr>Liberalism and Democracy</vt:lpstr>
      <vt:lpstr>Democracy </vt:lpstr>
      <vt:lpstr>Liberalism</vt:lpstr>
      <vt:lpstr>Do Liberalism and Democracy Need Each Other?</vt:lpstr>
      <vt:lpstr>Illiberal Democracy</vt:lpstr>
      <vt:lpstr>Illiberal Democracy…</vt:lpstr>
      <vt:lpstr>Liberalism in pre-Democratic  England</vt:lpstr>
      <vt:lpstr>18th c. Reforms in Britain</vt:lpstr>
      <vt:lpstr>18th c. Reforms in Britain</vt:lpstr>
      <vt:lpstr>18th &amp; 19th c. Reforms in Britain</vt:lpstr>
      <vt:lpstr>English Liberal Exceptionalism?</vt:lpstr>
      <vt:lpstr>The American Revolution</vt:lpstr>
      <vt:lpstr>American liberal institutions</vt:lpstr>
      <vt:lpstr>French Revolution</vt:lpstr>
      <vt:lpstr>Variations in Europe</vt:lpstr>
      <vt:lpstr>Democratisation: Extension of the Franchise</vt:lpstr>
      <vt:lpstr>Why Extend the Franchise?</vt:lpstr>
      <vt:lpstr>Democratisation is Not Liberalisation</vt:lpstr>
      <vt:lpstr>Religious Toleration</vt:lpstr>
      <vt:lpstr>Religious Toleration under Protestantism?</vt:lpstr>
      <vt:lpstr>Religious Toleration under Protestantism?…</vt:lpstr>
      <vt:lpstr>The Growth of Toleration in Europe</vt:lpstr>
      <vt:lpstr>The Islamic World</vt:lpstr>
      <vt:lpstr>Islamic Religious Restrictions</vt:lpstr>
      <vt:lpstr>Islam and the Enlightenment</vt:lpstr>
      <vt:lpstr>Liberal Reform in the Islamic World</vt:lpstr>
      <vt:lpstr>Liberal Reform in Islam?</vt:lpstr>
      <vt:lpstr>Conclusion</vt:lpstr>
      <vt:lpstr>Liberalisation: Main Questions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Liberalisation, 1750-1950</dc:title>
  <dc:creator> </dc:creator>
  <cp:lastModifiedBy/>
  <cp:revision>10</cp:revision>
  <dcterms:created xsi:type="dcterms:W3CDTF">2005-01-22T14:22:45Z</dcterms:created>
  <dcterms:modified xsi:type="dcterms:W3CDTF">2016-01-06T16:42:10Z</dcterms:modified>
</cp:coreProperties>
</file>