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80" r:id="rId4"/>
    <p:sldId id="281" r:id="rId5"/>
    <p:sldId id="282" r:id="rId6"/>
    <p:sldId id="258" r:id="rId7"/>
    <p:sldId id="295" r:id="rId8"/>
    <p:sldId id="296" r:id="rId9"/>
    <p:sldId id="278" r:id="rId10"/>
    <p:sldId id="299" r:id="rId11"/>
    <p:sldId id="262" r:id="rId12"/>
    <p:sldId id="260" r:id="rId13"/>
    <p:sldId id="263" r:id="rId14"/>
    <p:sldId id="264" r:id="rId15"/>
    <p:sldId id="259" r:id="rId16"/>
    <p:sldId id="304" r:id="rId17"/>
    <p:sldId id="271" r:id="rId18"/>
    <p:sldId id="274" r:id="rId19"/>
    <p:sldId id="265" r:id="rId20"/>
    <p:sldId id="269" r:id="rId21"/>
    <p:sldId id="270" r:id="rId22"/>
    <p:sldId id="266" r:id="rId23"/>
    <p:sldId id="273" r:id="rId24"/>
    <p:sldId id="268" r:id="rId25"/>
    <p:sldId id="292" r:id="rId26"/>
    <p:sldId id="293" r:id="rId27"/>
    <p:sldId id="300" r:id="rId28"/>
    <p:sldId id="303" r:id="rId29"/>
    <p:sldId id="301" r:id="rId30"/>
    <p:sldId id="302" r:id="rId31"/>
    <p:sldId id="275" r:id="rId32"/>
    <p:sldId id="276" r:id="rId33"/>
    <p:sldId id="277" r:id="rId34"/>
    <p:sldId id="285" r:id="rId35"/>
    <p:sldId id="283" r:id="rId36"/>
    <p:sldId id="298" r:id="rId37"/>
    <p:sldId id="297" r:id="rId38"/>
    <p:sldId id="279" r:id="rId39"/>
    <p:sldId id="284" r:id="rId40"/>
    <p:sldId id="288" r:id="rId41"/>
    <p:sldId id="289"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0" autoAdjust="0"/>
    <p:restoredTop sz="94660"/>
  </p:normalViewPr>
  <p:slideViewPr>
    <p:cSldViewPr snapToGrid="0">
      <p:cViewPr varScale="1">
        <p:scale>
          <a:sx n="88" d="100"/>
          <a:sy n="88" d="100"/>
        </p:scale>
        <p:origin x="-58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F36DE-8A0D-408C-8850-5B1D65986F1B}" type="datetimeFigureOut">
              <a:rPr lang="en-GB" smtClean="0"/>
              <a:pPr/>
              <a:t>28/02/2016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0129E-D34C-430F-AABF-F5F9E5B768BA}" type="slidenum">
              <a:rPr lang="en-GB" smtClean="0"/>
              <a:pPr/>
              <a:t>‹#›</a:t>
            </a:fld>
            <a:endParaRPr lang="en-GB"/>
          </a:p>
        </p:txBody>
      </p:sp>
    </p:spTree>
    <p:extLst>
      <p:ext uri="{BB962C8B-B14F-4D97-AF65-F5344CB8AC3E}">
        <p14:creationId xmlns:p14="http://schemas.microsoft.com/office/powerpoint/2010/main" xmlns="" val="249188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1</a:t>
            </a:fld>
            <a:endParaRPr lang="en-GB"/>
          </a:p>
        </p:txBody>
      </p:sp>
    </p:spTree>
    <p:extLst>
      <p:ext uri="{BB962C8B-B14F-4D97-AF65-F5344CB8AC3E}">
        <p14:creationId xmlns:p14="http://schemas.microsoft.com/office/powerpoint/2010/main" xmlns="" val="185498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FEEDCE-4D50-4FBC-9324-5AC4888985BD}"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11</a:t>
            </a:fld>
            <a:endParaRPr lang="en-GB" altLang="en-US"/>
          </a:p>
        </p:txBody>
      </p:sp>
    </p:spTree>
    <p:extLst>
      <p:ext uri="{BB962C8B-B14F-4D97-AF65-F5344CB8AC3E}">
        <p14:creationId xmlns:p14="http://schemas.microsoft.com/office/powerpoint/2010/main" xmlns="" val="35025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12</a:t>
            </a:fld>
            <a:endParaRPr lang="en-GB" altLang="en-US"/>
          </a:p>
        </p:txBody>
      </p:sp>
    </p:spTree>
    <p:extLst>
      <p:ext uri="{BB962C8B-B14F-4D97-AF65-F5344CB8AC3E}">
        <p14:creationId xmlns:p14="http://schemas.microsoft.com/office/powerpoint/2010/main" xmlns="" val="377979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13</a:t>
            </a:fld>
            <a:endParaRPr lang="en-GB" altLang="en-US"/>
          </a:p>
        </p:txBody>
      </p:sp>
    </p:spTree>
    <p:extLst>
      <p:ext uri="{BB962C8B-B14F-4D97-AF65-F5344CB8AC3E}">
        <p14:creationId xmlns:p14="http://schemas.microsoft.com/office/powerpoint/2010/main" xmlns="" val="293270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14</a:t>
            </a:fld>
            <a:endParaRPr lang="en-GB" altLang="en-US"/>
          </a:p>
        </p:txBody>
      </p:sp>
    </p:spTree>
    <p:extLst>
      <p:ext uri="{BB962C8B-B14F-4D97-AF65-F5344CB8AC3E}">
        <p14:creationId xmlns:p14="http://schemas.microsoft.com/office/powerpoint/2010/main" xmlns="" val="82430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15</a:t>
            </a:fld>
            <a:endParaRPr lang="en-GB"/>
          </a:p>
        </p:txBody>
      </p:sp>
    </p:spTree>
    <p:extLst>
      <p:ext uri="{BB962C8B-B14F-4D97-AF65-F5344CB8AC3E}">
        <p14:creationId xmlns:p14="http://schemas.microsoft.com/office/powerpoint/2010/main" xmlns="" val="162266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17</a:t>
            </a:fld>
            <a:endParaRPr lang="en-GB"/>
          </a:p>
        </p:txBody>
      </p:sp>
    </p:spTree>
    <p:extLst>
      <p:ext uri="{BB962C8B-B14F-4D97-AF65-F5344CB8AC3E}">
        <p14:creationId xmlns:p14="http://schemas.microsoft.com/office/powerpoint/2010/main" xmlns="" val="363948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18</a:t>
            </a:fld>
            <a:endParaRPr lang="en-GB" altLang="en-US"/>
          </a:p>
        </p:txBody>
      </p:sp>
    </p:spTree>
    <p:extLst>
      <p:ext uri="{BB962C8B-B14F-4D97-AF65-F5344CB8AC3E}">
        <p14:creationId xmlns:p14="http://schemas.microsoft.com/office/powerpoint/2010/main" xmlns="" val="358997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19</a:t>
            </a:fld>
            <a:endParaRPr lang="en-US" altLang="en-US"/>
          </a:p>
        </p:txBody>
      </p:sp>
    </p:spTree>
    <p:extLst>
      <p:ext uri="{BB962C8B-B14F-4D97-AF65-F5344CB8AC3E}">
        <p14:creationId xmlns:p14="http://schemas.microsoft.com/office/powerpoint/2010/main" xmlns="" val="393357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2</a:t>
            </a:fld>
            <a:endParaRPr lang="en-GB"/>
          </a:p>
        </p:txBody>
      </p:sp>
    </p:spTree>
    <p:extLst>
      <p:ext uri="{BB962C8B-B14F-4D97-AF65-F5344CB8AC3E}">
        <p14:creationId xmlns:p14="http://schemas.microsoft.com/office/powerpoint/2010/main" xmlns="" val="1742845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20</a:t>
            </a:fld>
            <a:endParaRPr lang="en-US" altLang="en-US"/>
          </a:p>
        </p:txBody>
      </p:sp>
    </p:spTree>
    <p:extLst>
      <p:ext uri="{BB962C8B-B14F-4D97-AF65-F5344CB8AC3E}">
        <p14:creationId xmlns:p14="http://schemas.microsoft.com/office/powerpoint/2010/main" xmlns="" val="309750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21</a:t>
            </a:fld>
            <a:endParaRPr lang="en-US" altLang="en-US"/>
          </a:p>
        </p:txBody>
      </p:sp>
    </p:spTree>
    <p:extLst>
      <p:ext uri="{BB962C8B-B14F-4D97-AF65-F5344CB8AC3E}">
        <p14:creationId xmlns:p14="http://schemas.microsoft.com/office/powerpoint/2010/main" xmlns="" val="308276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22</a:t>
            </a:fld>
            <a:endParaRPr lang="en-US" altLang="en-US"/>
          </a:p>
        </p:txBody>
      </p:sp>
    </p:spTree>
    <p:extLst>
      <p:ext uri="{BB962C8B-B14F-4D97-AF65-F5344CB8AC3E}">
        <p14:creationId xmlns:p14="http://schemas.microsoft.com/office/powerpoint/2010/main" xmlns="" val="2412490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23</a:t>
            </a:fld>
            <a:endParaRPr lang="en-US" altLang="en-US"/>
          </a:p>
        </p:txBody>
      </p:sp>
    </p:spTree>
    <p:extLst>
      <p:ext uri="{BB962C8B-B14F-4D97-AF65-F5344CB8AC3E}">
        <p14:creationId xmlns:p14="http://schemas.microsoft.com/office/powerpoint/2010/main" xmlns="" val="76854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24</a:t>
            </a:fld>
            <a:endParaRPr lang="en-US" altLang="en-US"/>
          </a:p>
        </p:txBody>
      </p:sp>
    </p:spTree>
    <p:extLst>
      <p:ext uri="{BB962C8B-B14F-4D97-AF65-F5344CB8AC3E}">
        <p14:creationId xmlns:p14="http://schemas.microsoft.com/office/powerpoint/2010/main" xmlns="" val="173634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21760-F18F-404C-A08A-EA0880B08942}" type="slidenum">
              <a:rPr lang="en-GB" altLang="en-US"/>
              <a:pPr/>
              <a:t>25</a:t>
            </a:fld>
            <a:endParaRPr lang="en-GB"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17189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D50BB-F1B8-4A1B-B878-1F3406A2CEA1}" type="slidenum">
              <a:rPr lang="en-GB" altLang="en-US"/>
              <a:pPr/>
              <a:t>26</a:t>
            </a:fld>
            <a:endParaRPr lang="en-GB"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22760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27</a:t>
            </a:fld>
            <a:endParaRPr lang="en-GB"/>
          </a:p>
        </p:txBody>
      </p:sp>
    </p:spTree>
    <p:extLst>
      <p:ext uri="{BB962C8B-B14F-4D97-AF65-F5344CB8AC3E}">
        <p14:creationId xmlns:p14="http://schemas.microsoft.com/office/powerpoint/2010/main" xmlns="" val="767312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28</a:t>
            </a:fld>
            <a:endParaRPr lang="en-US" altLang="en-US"/>
          </a:p>
        </p:txBody>
      </p:sp>
    </p:spTree>
    <p:extLst>
      <p:ext uri="{BB962C8B-B14F-4D97-AF65-F5344CB8AC3E}">
        <p14:creationId xmlns:p14="http://schemas.microsoft.com/office/powerpoint/2010/main" xmlns="" val="237715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65DFE-7163-49BB-974C-315D946B6AB5}" type="slidenum">
              <a:rPr lang="en-GB" altLang="en-US"/>
              <a:pPr/>
              <a:t>29</a:t>
            </a:fld>
            <a:endParaRPr lang="en-GB"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43607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a:t>
            </a:fld>
            <a:endParaRPr lang="en-GB"/>
          </a:p>
        </p:txBody>
      </p:sp>
    </p:spTree>
    <p:extLst>
      <p:ext uri="{BB962C8B-B14F-4D97-AF65-F5344CB8AC3E}">
        <p14:creationId xmlns:p14="http://schemas.microsoft.com/office/powerpoint/2010/main" xmlns="" val="400925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30</a:t>
            </a:fld>
            <a:endParaRPr lang="en-GB"/>
          </a:p>
        </p:txBody>
      </p:sp>
    </p:spTree>
    <p:extLst>
      <p:ext uri="{BB962C8B-B14F-4D97-AF65-F5344CB8AC3E}">
        <p14:creationId xmlns:p14="http://schemas.microsoft.com/office/powerpoint/2010/main" xmlns="" val="597994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31</a:t>
            </a:fld>
            <a:endParaRPr lang="en-GB"/>
          </a:p>
        </p:txBody>
      </p:sp>
    </p:spTree>
    <p:extLst>
      <p:ext uri="{BB962C8B-B14F-4D97-AF65-F5344CB8AC3E}">
        <p14:creationId xmlns:p14="http://schemas.microsoft.com/office/powerpoint/2010/main" xmlns="" val="1699301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32</a:t>
            </a:fld>
            <a:endParaRPr lang="en-GB"/>
          </a:p>
        </p:txBody>
      </p:sp>
    </p:spTree>
    <p:extLst>
      <p:ext uri="{BB962C8B-B14F-4D97-AF65-F5344CB8AC3E}">
        <p14:creationId xmlns:p14="http://schemas.microsoft.com/office/powerpoint/2010/main" xmlns="" val="3953896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33</a:t>
            </a:fld>
            <a:endParaRPr lang="en-GB"/>
          </a:p>
        </p:txBody>
      </p:sp>
    </p:spTree>
    <p:extLst>
      <p:ext uri="{BB962C8B-B14F-4D97-AF65-F5344CB8AC3E}">
        <p14:creationId xmlns:p14="http://schemas.microsoft.com/office/powerpoint/2010/main" xmlns="" val="2013517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34</a:t>
            </a:fld>
            <a:endParaRPr lang="en-GB"/>
          </a:p>
        </p:txBody>
      </p:sp>
    </p:spTree>
    <p:extLst>
      <p:ext uri="{BB962C8B-B14F-4D97-AF65-F5344CB8AC3E}">
        <p14:creationId xmlns:p14="http://schemas.microsoft.com/office/powerpoint/2010/main" xmlns="" val="3930579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35</a:t>
            </a:fld>
            <a:endParaRPr lang="en-GB"/>
          </a:p>
        </p:txBody>
      </p:sp>
    </p:spTree>
    <p:extLst>
      <p:ext uri="{BB962C8B-B14F-4D97-AF65-F5344CB8AC3E}">
        <p14:creationId xmlns:p14="http://schemas.microsoft.com/office/powerpoint/2010/main" xmlns="" val="1008092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FC4DB-8B63-4B86-91F9-A9278B6FC7B7}" type="slidenum">
              <a:rPr lang="en-GB" altLang="en-US"/>
              <a:pPr/>
              <a:t>36</a:t>
            </a:fld>
            <a:endParaRPr lang="en-GB"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831826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D26F8-4BE8-4B16-8348-E5042ED48BB2}" type="slidenum">
              <a:rPr lang="en-GB" altLang="en-US"/>
              <a:pPr/>
              <a:t>37</a:t>
            </a:fld>
            <a:endParaRPr lang="en-GB"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1911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38</a:t>
            </a:fld>
            <a:endParaRPr lang="en-GB"/>
          </a:p>
        </p:txBody>
      </p:sp>
    </p:spTree>
    <p:extLst>
      <p:ext uri="{BB962C8B-B14F-4D97-AF65-F5344CB8AC3E}">
        <p14:creationId xmlns:p14="http://schemas.microsoft.com/office/powerpoint/2010/main" xmlns="" val="2763717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39</a:t>
            </a:fld>
            <a:endParaRPr lang="en-GB"/>
          </a:p>
        </p:txBody>
      </p:sp>
    </p:spTree>
    <p:extLst>
      <p:ext uri="{BB962C8B-B14F-4D97-AF65-F5344CB8AC3E}">
        <p14:creationId xmlns:p14="http://schemas.microsoft.com/office/powerpoint/2010/main" xmlns="" val="91927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4</a:t>
            </a:fld>
            <a:endParaRPr lang="en-GB"/>
          </a:p>
        </p:txBody>
      </p:sp>
    </p:spTree>
    <p:extLst>
      <p:ext uri="{BB962C8B-B14F-4D97-AF65-F5344CB8AC3E}">
        <p14:creationId xmlns:p14="http://schemas.microsoft.com/office/powerpoint/2010/main" xmlns="" val="2624715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40</a:t>
            </a:fld>
            <a:endParaRPr lang="en-GB"/>
          </a:p>
        </p:txBody>
      </p:sp>
    </p:spTree>
    <p:extLst>
      <p:ext uri="{BB962C8B-B14F-4D97-AF65-F5344CB8AC3E}">
        <p14:creationId xmlns:p14="http://schemas.microsoft.com/office/powerpoint/2010/main" xmlns="" val="1347215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41</a:t>
            </a:fld>
            <a:endParaRPr lang="en-GB"/>
          </a:p>
        </p:txBody>
      </p:sp>
    </p:spTree>
    <p:extLst>
      <p:ext uri="{BB962C8B-B14F-4D97-AF65-F5344CB8AC3E}">
        <p14:creationId xmlns:p14="http://schemas.microsoft.com/office/powerpoint/2010/main" xmlns="" val="248922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42</a:t>
            </a:fld>
            <a:endParaRPr lang="en-GB"/>
          </a:p>
        </p:txBody>
      </p:sp>
    </p:spTree>
    <p:extLst>
      <p:ext uri="{BB962C8B-B14F-4D97-AF65-F5344CB8AC3E}">
        <p14:creationId xmlns:p14="http://schemas.microsoft.com/office/powerpoint/2010/main" xmlns="" val="182855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5</a:t>
            </a:fld>
            <a:endParaRPr lang="en-GB"/>
          </a:p>
        </p:txBody>
      </p:sp>
    </p:spTree>
    <p:extLst>
      <p:ext uri="{BB962C8B-B14F-4D97-AF65-F5344CB8AC3E}">
        <p14:creationId xmlns:p14="http://schemas.microsoft.com/office/powerpoint/2010/main" xmlns="" val="386368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6</a:t>
            </a:fld>
            <a:endParaRPr lang="en-GB"/>
          </a:p>
        </p:txBody>
      </p:sp>
    </p:spTree>
    <p:extLst>
      <p:ext uri="{BB962C8B-B14F-4D97-AF65-F5344CB8AC3E}">
        <p14:creationId xmlns:p14="http://schemas.microsoft.com/office/powerpoint/2010/main" xmlns="" val="7309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7C25A-8F38-435C-9499-1CFE43FEC105}" type="slidenum">
              <a:rPr lang="en-GB" altLang="en-US"/>
              <a:pPr/>
              <a:t>7</a:t>
            </a:fld>
            <a:endParaRPr lang="en-GB"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416764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53BBA-A4B8-4680-A78A-D993F0327CBF}" type="slidenum">
              <a:rPr lang="en-GB" altLang="en-US"/>
              <a:pPr/>
              <a:t>8</a:t>
            </a:fld>
            <a:endParaRPr lang="en-GB"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7160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pPr/>
              <a:t>9</a:t>
            </a:fld>
            <a:endParaRPr lang="en-GB"/>
          </a:p>
        </p:txBody>
      </p:sp>
    </p:spTree>
    <p:extLst>
      <p:ext uri="{BB962C8B-B14F-4D97-AF65-F5344CB8AC3E}">
        <p14:creationId xmlns:p14="http://schemas.microsoft.com/office/powerpoint/2010/main" xmlns="" val="258041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406095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116012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424739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914400" y="1981200"/>
            <a:ext cx="10363200" cy="4114800"/>
          </a:xfrm>
        </p:spPr>
        <p:txBody>
          <a:bodyPr/>
          <a:lstStyle/>
          <a:p>
            <a:endParaRPr lang="en-GB"/>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455D90D-3C6D-4536-B650-32E142A458E5}" type="slidenum">
              <a:rPr lang="en-GB" altLang="en-US"/>
              <a:pPr/>
              <a:t>‹#›</a:t>
            </a:fld>
            <a:endParaRPr lang="en-GB" altLang="en-US"/>
          </a:p>
        </p:txBody>
      </p:sp>
    </p:spTree>
    <p:extLst>
      <p:ext uri="{BB962C8B-B14F-4D97-AF65-F5344CB8AC3E}">
        <p14:creationId xmlns:p14="http://schemas.microsoft.com/office/powerpoint/2010/main" xmlns="" val="3970503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endParaRPr lang="en-GB"/>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90BD2A1E-06E8-4633-BE3B-B05C52E8BB27}" type="slidenum">
              <a:rPr lang="en-US" altLang="en-US"/>
              <a:pPr/>
              <a:t>‹#›</a:t>
            </a:fld>
            <a:endParaRPr lang="en-US" altLang="en-US"/>
          </a:p>
        </p:txBody>
      </p:sp>
    </p:spTree>
    <p:extLst>
      <p:ext uri="{BB962C8B-B14F-4D97-AF65-F5344CB8AC3E}">
        <p14:creationId xmlns:p14="http://schemas.microsoft.com/office/powerpoint/2010/main" xmlns="" val="1292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67035EA-E7FD-469F-AF5B-EF941193DBD3}" type="slidenum">
              <a:rPr lang="en-GB" altLang="en-US"/>
              <a:pPr/>
              <a:t>‹#›</a:t>
            </a:fld>
            <a:endParaRPr lang="en-GB" altLang="en-US"/>
          </a:p>
        </p:txBody>
      </p:sp>
    </p:spTree>
    <p:extLst>
      <p:ext uri="{BB962C8B-B14F-4D97-AF65-F5344CB8AC3E}">
        <p14:creationId xmlns:p14="http://schemas.microsoft.com/office/powerpoint/2010/main" xmlns="" val="119461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261562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273037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162308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253390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25307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311617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16363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B2FB-71C9-46DE-843C-C18ECE5C6128}" type="datetimeFigureOut">
              <a:rPr lang="en-GB" smtClean="0"/>
              <a:pPr/>
              <a:t>28/02/2016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277308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DB2FB-71C9-46DE-843C-C18ECE5C6128}" type="datetimeFigureOut">
              <a:rPr lang="en-GB" smtClean="0"/>
              <a:pPr/>
              <a:t>28/02/2016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FD0C-2A8B-4067-B903-477DC331454C}" type="slidenum">
              <a:rPr lang="en-GB" smtClean="0"/>
              <a:pPr/>
              <a:t>‹#›</a:t>
            </a:fld>
            <a:endParaRPr lang="en-GB"/>
          </a:p>
        </p:txBody>
      </p:sp>
    </p:spTree>
    <p:extLst>
      <p:ext uri="{BB962C8B-B14F-4D97-AF65-F5344CB8AC3E}">
        <p14:creationId xmlns:p14="http://schemas.microsoft.com/office/powerpoint/2010/main" xmlns="" val="123549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Excel_97-2003_Worksheet3.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Excel_97-2003_Worksheet4.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Microsoft_Excel_97-2003_Worksheet5.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Excel_97-2003_Worksheet6.xls"/></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5.png"/><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Immigration and the Rise of the Far Right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352052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20769"/>
          </a:xfrm>
        </p:spPr>
        <p:txBody>
          <a:bodyPr>
            <a:normAutofit fontScale="90000"/>
          </a:bodyPr>
          <a:lstStyle/>
          <a:p>
            <a:r>
              <a:rPr lang="en-US" dirty="0" smtClean="0"/>
              <a:t>The story so far (Nov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62155208"/>
              </p:ext>
            </p:extLst>
          </p:nvPr>
        </p:nvGraphicFramePr>
        <p:xfrm>
          <a:off x="609600" y="2707245"/>
          <a:ext cx="10972800" cy="3988630"/>
        </p:xfrm>
        <a:graphic>
          <a:graphicData uri="http://schemas.openxmlformats.org/drawingml/2006/table">
            <a:tbl>
              <a:tblPr firstRow="1" bandRow="1">
                <a:tableStyleId>{8EC20E35-A176-4012-BC5E-935CFFF8708E}</a:tableStyleId>
              </a:tblPr>
              <a:tblGrid>
                <a:gridCol w="2743200"/>
                <a:gridCol w="2743200"/>
                <a:gridCol w="2743200"/>
                <a:gridCol w="2743200"/>
              </a:tblGrid>
              <a:tr h="398863">
                <a:tc>
                  <a:txBody>
                    <a:bodyPr/>
                    <a:lstStyle/>
                    <a:p>
                      <a:pPr algn="ctr"/>
                      <a:endParaRPr lang="en-US" dirty="0"/>
                    </a:p>
                  </a:txBody>
                  <a:tcPr marL="121920" marR="121920"/>
                </a:tc>
                <a:tc>
                  <a:txBody>
                    <a:bodyPr/>
                    <a:lstStyle/>
                    <a:p>
                      <a:pPr algn="ctr"/>
                      <a:r>
                        <a:rPr lang="en-US" dirty="0" smtClean="0"/>
                        <a:t>Last election*</a:t>
                      </a:r>
                      <a:endParaRPr lang="en-US" dirty="0"/>
                    </a:p>
                  </a:txBody>
                  <a:tcPr marL="121920" marR="121920"/>
                </a:tc>
                <a:tc>
                  <a:txBody>
                    <a:bodyPr/>
                    <a:lstStyle/>
                    <a:p>
                      <a:pPr algn="ctr"/>
                      <a:r>
                        <a:rPr lang="en-US" dirty="0" smtClean="0"/>
                        <a:t>Current average</a:t>
                      </a:r>
                      <a:endParaRPr lang="en-US" dirty="0"/>
                    </a:p>
                  </a:txBody>
                  <a:tcPr marL="121920" marR="121920"/>
                </a:tc>
                <a:tc>
                  <a:txBody>
                    <a:bodyPr/>
                    <a:lstStyle/>
                    <a:p>
                      <a:pPr algn="ctr"/>
                      <a:r>
                        <a:rPr lang="en-US" dirty="0" smtClean="0"/>
                        <a:t>Change</a:t>
                      </a:r>
                      <a:endParaRPr lang="en-US" dirty="0"/>
                    </a:p>
                  </a:txBody>
                  <a:tcPr marL="121920" marR="121920"/>
                </a:tc>
              </a:tr>
              <a:tr h="398863">
                <a:tc>
                  <a:txBody>
                    <a:bodyPr/>
                    <a:lstStyle/>
                    <a:p>
                      <a:pPr algn="l"/>
                      <a:r>
                        <a:rPr lang="en-US" sz="2000" dirty="0" smtClean="0"/>
                        <a:t>Austria</a:t>
                      </a:r>
                      <a:endParaRPr lang="en-US" sz="2000" dirty="0"/>
                    </a:p>
                  </a:txBody>
                  <a:tcPr marL="121920" marR="121920"/>
                </a:tc>
                <a:tc>
                  <a:txBody>
                    <a:bodyPr/>
                    <a:lstStyle/>
                    <a:p>
                      <a:pPr algn="ctr"/>
                      <a:r>
                        <a:rPr lang="en-US" sz="2000" dirty="0" smtClean="0"/>
                        <a:t>24</a:t>
                      </a:r>
                      <a:endParaRPr lang="en-US" sz="2000" dirty="0"/>
                    </a:p>
                  </a:txBody>
                  <a:tcPr marL="121920" marR="121920"/>
                </a:tc>
                <a:tc>
                  <a:txBody>
                    <a:bodyPr/>
                    <a:lstStyle/>
                    <a:p>
                      <a:pPr algn="ctr"/>
                      <a:r>
                        <a:rPr lang="en-US" sz="2000" dirty="0" smtClean="0"/>
                        <a:t>32</a:t>
                      </a:r>
                      <a:endParaRPr lang="en-US" sz="2000" dirty="0"/>
                    </a:p>
                  </a:txBody>
                  <a:tcPr marL="121920" marR="121920"/>
                </a:tc>
                <a:tc>
                  <a:txBody>
                    <a:bodyPr/>
                    <a:lstStyle/>
                    <a:p>
                      <a:pPr algn="ctr"/>
                      <a:r>
                        <a:rPr lang="en-US" sz="2000" b="1" dirty="0" smtClean="0">
                          <a:solidFill>
                            <a:srgbClr val="008000"/>
                          </a:solidFill>
                        </a:rPr>
                        <a:t>+8</a:t>
                      </a:r>
                      <a:endParaRPr lang="en-US" sz="2000" b="1" dirty="0">
                        <a:solidFill>
                          <a:srgbClr val="008000"/>
                        </a:solidFill>
                      </a:endParaRPr>
                    </a:p>
                  </a:txBody>
                  <a:tcPr marL="121920" marR="121920"/>
                </a:tc>
              </a:tr>
              <a:tr h="398863">
                <a:tc>
                  <a:txBody>
                    <a:bodyPr/>
                    <a:lstStyle/>
                    <a:p>
                      <a:pPr algn="l"/>
                      <a:r>
                        <a:rPr lang="en-US" sz="2000" dirty="0" smtClean="0"/>
                        <a:t>Finland</a:t>
                      </a:r>
                      <a:endParaRPr lang="en-US" sz="2000" dirty="0"/>
                    </a:p>
                  </a:txBody>
                  <a:tcPr marL="121920" marR="121920"/>
                </a:tc>
                <a:tc>
                  <a:txBody>
                    <a:bodyPr/>
                    <a:lstStyle/>
                    <a:p>
                      <a:pPr algn="ctr"/>
                      <a:r>
                        <a:rPr lang="en-US" sz="2000" dirty="0" smtClean="0"/>
                        <a:t>17.6</a:t>
                      </a:r>
                      <a:endParaRPr lang="en-US" sz="2000" dirty="0"/>
                    </a:p>
                  </a:txBody>
                  <a:tcPr marL="121920" marR="121920"/>
                </a:tc>
                <a:tc>
                  <a:txBody>
                    <a:bodyPr/>
                    <a:lstStyle/>
                    <a:p>
                      <a:pPr algn="ctr"/>
                      <a:r>
                        <a:rPr lang="en-US" sz="2000" dirty="0" smtClean="0"/>
                        <a:t>11</a:t>
                      </a:r>
                      <a:endParaRPr lang="en-US" sz="2000" dirty="0"/>
                    </a:p>
                  </a:txBody>
                  <a:tcPr marL="121920" marR="121920"/>
                </a:tc>
                <a:tc>
                  <a:txBody>
                    <a:bodyPr/>
                    <a:lstStyle/>
                    <a:p>
                      <a:pPr algn="ctr"/>
                      <a:r>
                        <a:rPr lang="en-US" sz="2000" b="1" dirty="0" smtClean="0">
                          <a:solidFill>
                            <a:srgbClr val="FF0000"/>
                          </a:solidFill>
                        </a:rPr>
                        <a:t>-6.6</a:t>
                      </a:r>
                      <a:endParaRPr lang="en-US" sz="2000" b="1" dirty="0">
                        <a:solidFill>
                          <a:srgbClr val="FF0000"/>
                        </a:solidFill>
                      </a:endParaRPr>
                    </a:p>
                  </a:txBody>
                  <a:tcPr marL="121920" marR="121920"/>
                </a:tc>
              </a:tr>
              <a:tr h="398863">
                <a:tc>
                  <a:txBody>
                    <a:bodyPr/>
                    <a:lstStyle/>
                    <a:p>
                      <a:pPr algn="l"/>
                      <a:r>
                        <a:rPr lang="en-US" sz="2000" dirty="0" smtClean="0"/>
                        <a:t>France (Le Pen)</a:t>
                      </a:r>
                      <a:endParaRPr lang="en-US" sz="2000" dirty="0"/>
                    </a:p>
                  </a:txBody>
                  <a:tcPr marL="121920" marR="121920"/>
                </a:tc>
                <a:tc>
                  <a:txBody>
                    <a:bodyPr/>
                    <a:lstStyle/>
                    <a:p>
                      <a:pPr algn="ctr"/>
                      <a:r>
                        <a:rPr lang="en-US" sz="2000" dirty="0" smtClean="0"/>
                        <a:t>17.9</a:t>
                      </a:r>
                      <a:endParaRPr lang="en-US" sz="2000" dirty="0"/>
                    </a:p>
                  </a:txBody>
                  <a:tcPr marL="121920" marR="121920"/>
                </a:tc>
                <a:tc>
                  <a:txBody>
                    <a:bodyPr/>
                    <a:lstStyle/>
                    <a:p>
                      <a:pPr algn="ctr"/>
                      <a:r>
                        <a:rPr lang="en-US" sz="2000" dirty="0" smtClean="0"/>
                        <a:t>29</a:t>
                      </a:r>
                      <a:endParaRPr lang="en-US" sz="2000" dirty="0"/>
                    </a:p>
                  </a:txBody>
                  <a:tcPr marL="121920" marR="121920"/>
                </a:tc>
                <a:tc>
                  <a:txBody>
                    <a:bodyPr/>
                    <a:lstStyle/>
                    <a:p>
                      <a:pPr algn="ctr"/>
                      <a:r>
                        <a:rPr lang="en-US" sz="2000" b="1" dirty="0" smtClean="0">
                          <a:solidFill>
                            <a:srgbClr val="008000"/>
                          </a:solidFill>
                        </a:rPr>
                        <a:t>+11.1</a:t>
                      </a:r>
                      <a:endParaRPr lang="en-US" sz="2000" b="1" dirty="0">
                        <a:solidFill>
                          <a:srgbClr val="008000"/>
                        </a:solidFill>
                      </a:endParaRPr>
                    </a:p>
                  </a:txBody>
                  <a:tcPr marL="121920" marR="121920"/>
                </a:tc>
              </a:tr>
              <a:tr h="398863">
                <a:tc>
                  <a:txBody>
                    <a:bodyPr/>
                    <a:lstStyle/>
                    <a:p>
                      <a:pPr algn="l"/>
                      <a:r>
                        <a:rPr lang="en-US" sz="2000" dirty="0" smtClean="0"/>
                        <a:t>Hungary (Orban)</a:t>
                      </a:r>
                      <a:endParaRPr lang="en-US" sz="2000" dirty="0"/>
                    </a:p>
                  </a:txBody>
                  <a:tcPr marL="121920" marR="121920"/>
                </a:tc>
                <a:tc>
                  <a:txBody>
                    <a:bodyPr/>
                    <a:lstStyle/>
                    <a:p>
                      <a:pPr algn="ctr"/>
                      <a:r>
                        <a:rPr lang="en-US" sz="2000" dirty="0" smtClean="0"/>
                        <a:t>28</a:t>
                      </a:r>
                      <a:endParaRPr lang="en-US" sz="2000" dirty="0"/>
                    </a:p>
                  </a:txBody>
                  <a:tcPr marL="121920" marR="121920"/>
                </a:tc>
                <a:tc>
                  <a:txBody>
                    <a:bodyPr/>
                    <a:lstStyle/>
                    <a:p>
                      <a:pPr algn="ctr"/>
                      <a:r>
                        <a:rPr lang="en-US" sz="2000" dirty="0" smtClean="0"/>
                        <a:t>43</a:t>
                      </a:r>
                      <a:endParaRPr lang="en-US" sz="2000" dirty="0"/>
                    </a:p>
                  </a:txBody>
                  <a:tcPr marL="121920" marR="121920"/>
                </a:tc>
                <a:tc>
                  <a:txBody>
                    <a:bodyPr/>
                    <a:lstStyle/>
                    <a:p>
                      <a:pPr algn="ctr"/>
                      <a:r>
                        <a:rPr lang="en-US" sz="2000" b="1" dirty="0" smtClean="0">
                          <a:solidFill>
                            <a:srgbClr val="008000"/>
                          </a:solidFill>
                        </a:rPr>
                        <a:t>+15</a:t>
                      </a:r>
                      <a:endParaRPr lang="en-US" sz="2000" b="1" dirty="0">
                        <a:solidFill>
                          <a:srgbClr val="008000"/>
                        </a:solidFill>
                      </a:endParaRPr>
                    </a:p>
                  </a:txBody>
                  <a:tcPr marL="121920" marR="121920"/>
                </a:tc>
              </a:tr>
              <a:tr h="398863">
                <a:tc>
                  <a:txBody>
                    <a:bodyPr/>
                    <a:lstStyle/>
                    <a:p>
                      <a:pPr algn="l"/>
                      <a:r>
                        <a:rPr lang="en-US" sz="2000" dirty="0" smtClean="0"/>
                        <a:t>Italy</a:t>
                      </a:r>
                      <a:endParaRPr lang="en-US" sz="2000" dirty="0"/>
                    </a:p>
                  </a:txBody>
                  <a:tcPr marL="121920" marR="121920"/>
                </a:tc>
                <a:tc>
                  <a:txBody>
                    <a:bodyPr/>
                    <a:lstStyle/>
                    <a:p>
                      <a:pPr algn="ctr"/>
                      <a:r>
                        <a:rPr lang="en-US" sz="2000" dirty="0" smtClean="0"/>
                        <a:t>4.0</a:t>
                      </a:r>
                      <a:endParaRPr lang="en-US" sz="2000" dirty="0"/>
                    </a:p>
                  </a:txBody>
                  <a:tcPr marL="121920" marR="121920"/>
                </a:tc>
                <a:tc>
                  <a:txBody>
                    <a:bodyPr/>
                    <a:lstStyle/>
                    <a:p>
                      <a:pPr algn="ctr"/>
                      <a:r>
                        <a:rPr lang="en-US" sz="2000" dirty="0" smtClean="0"/>
                        <a:t>14</a:t>
                      </a:r>
                      <a:endParaRPr lang="en-US" sz="2000" dirty="0"/>
                    </a:p>
                  </a:txBody>
                  <a:tcPr marL="121920" marR="121920"/>
                </a:tc>
                <a:tc>
                  <a:txBody>
                    <a:bodyPr/>
                    <a:lstStyle/>
                    <a:p>
                      <a:pPr algn="ctr"/>
                      <a:r>
                        <a:rPr lang="en-US" sz="2000" b="1" dirty="0" smtClean="0">
                          <a:solidFill>
                            <a:srgbClr val="008000"/>
                          </a:solidFill>
                        </a:rPr>
                        <a:t>+10</a:t>
                      </a:r>
                      <a:endParaRPr lang="en-US" sz="2000" b="1" dirty="0">
                        <a:solidFill>
                          <a:srgbClr val="008000"/>
                        </a:solidFill>
                      </a:endParaRPr>
                    </a:p>
                  </a:txBody>
                  <a:tcPr marL="121920" marR="121920"/>
                </a:tc>
              </a:tr>
              <a:tr h="398863">
                <a:tc>
                  <a:txBody>
                    <a:bodyPr/>
                    <a:lstStyle/>
                    <a:p>
                      <a:pPr algn="l"/>
                      <a:r>
                        <a:rPr lang="en-US" sz="2000" dirty="0" smtClean="0"/>
                        <a:t>Netherlands</a:t>
                      </a:r>
                      <a:endParaRPr lang="en-US" sz="2000" dirty="0"/>
                    </a:p>
                  </a:txBody>
                  <a:tcPr marL="121920" marR="121920"/>
                </a:tc>
                <a:tc>
                  <a:txBody>
                    <a:bodyPr/>
                    <a:lstStyle/>
                    <a:p>
                      <a:pPr algn="ctr"/>
                      <a:r>
                        <a:rPr lang="en-US" sz="2000" dirty="0" smtClean="0"/>
                        <a:t>10.1</a:t>
                      </a:r>
                      <a:endParaRPr lang="en-US" sz="2000" dirty="0"/>
                    </a:p>
                  </a:txBody>
                  <a:tcPr marL="121920" marR="121920"/>
                </a:tc>
                <a:tc>
                  <a:txBody>
                    <a:bodyPr/>
                    <a:lstStyle/>
                    <a:p>
                      <a:pPr algn="ctr"/>
                      <a:r>
                        <a:rPr lang="en-US" sz="2000" dirty="0" smtClean="0"/>
                        <a:t>35</a:t>
                      </a:r>
                      <a:endParaRPr lang="en-US" sz="2000" dirty="0"/>
                    </a:p>
                  </a:txBody>
                  <a:tcPr marL="121920" marR="121920"/>
                </a:tc>
                <a:tc>
                  <a:txBody>
                    <a:bodyPr/>
                    <a:lstStyle/>
                    <a:p>
                      <a:pPr algn="ctr"/>
                      <a:r>
                        <a:rPr lang="en-US" sz="2000" b="1" dirty="0" smtClean="0">
                          <a:solidFill>
                            <a:srgbClr val="008000"/>
                          </a:solidFill>
                        </a:rPr>
                        <a:t>+25</a:t>
                      </a:r>
                      <a:endParaRPr lang="en-US" sz="2000" b="1" dirty="0">
                        <a:solidFill>
                          <a:srgbClr val="008000"/>
                        </a:solidFill>
                      </a:endParaRPr>
                    </a:p>
                  </a:txBody>
                  <a:tcPr marL="121920" marR="121920"/>
                </a:tc>
              </a:tr>
              <a:tr h="398863">
                <a:tc>
                  <a:txBody>
                    <a:bodyPr/>
                    <a:lstStyle/>
                    <a:p>
                      <a:pPr algn="l"/>
                      <a:r>
                        <a:rPr lang="en-US" sz="2000" dirty="0" smtClean="0"/>
                        <a:t>Sweden</a:t>
                      </a:r>
                      <a:endParaRPr lang="en-US" sz="2000" dirty="0"/>
                    </a:p>
                  </a:txBody>
                  <a:tcPr marL="121920" marR="121920"/>
                </a:tc>
                <a:tc>
                  <a:txBody>
                    <a:bodyPr/>
                    <a:lstStyle/>
                    <a:p>
                      <a:pPr algn="ctr"/>
                      <a:r>
                        <a:rPr lang="en-US" sz="2000" dirty="0" smtClean="0"/>
                        <a:t>12.9</a:t>
                      </a:r>
                      <a:endParaRPr lang="en-US" sz="2000" dirty="0"/>
                    </a:p>
                  </a:txBody>
                  <a:tcPr marL="121920" marR="121920"/>
                </a:tc>
                <a:tc>
                  <a:txBody>
                    <a:bodyPr/>
                    <a:lstStyle/>
                    <a:p>
                      <a:pPr algn="ctr"/>
                      <a:r>
                        <a:rPr lang="en-US" sz="2000" dirty="0" smtClean="0"/>
                        <a:t>23</a:t>
                      </a:r>
                      <a:endParaRPr lang="en-US" sz="2000" dirty="0"/>
                    </a:p>
                  </a:txBody>
                  <a:tcPr marL="121920" marR="121920"/>
                </a:tc>
                <a:tc>
                  <a:txBody>
                    <a:bodyPr/>
                    <a:lstStyle/>
                    <a:p>
                      <a:pPr algn="ctr"/>
                      <a:r>
                        <a:rPr lang="en-US" sz="2000" b="1" dirty="0" smtClean="0">
                          <a:solidFill>
                            <a:srgbClr val="008000"/>
                          </a:solidFill>
                        </a:rPr>
                        <a:t>+10.1</a:t>
                      </a:r>
                      <a:endParaRPr lang="en-US" sz="2000" b="1" dirty="0">
                        <a:solidFill>
                          <a:srgbClr val="008000"/>
                        </a:solidFill>
                      </a:endParaRPr>
                    </a:p>
                  </a:txBody>
                  <a:tcPr marL="121920" marR="121920"/>
                </a:tc>
              </a:tr>
              <a:tr h="398863">
                <a:tc>
                  <a:txBody>
                    <a:bodyPr/>
                    <a:lstStyle/>
                    <a:p>
                      <a:pPr algn="l"/>
                      <a:r>
                        <a:rPr lang="en-US" sz="2000" dirty="0" smtClean="0"/>
                        <a:t>Switzerland</a:t>
                      </a:r>
                      <a:endParaRPr lang="en-US" sz="2000" dirty="0"/>
                    </a:p>
                  </a:txBody>
                  <a:tcPr marL="121920" marR="121920"/>
                </a:tc>
                <a:tc>
                  <a:txBody>
                    <a:bodyPr/>
                    <a:lstStyle/>
                    <a:p>
                      <a:pPr algn="ctr"/>
                      <a:r>
                        <a:rPr lang="en-US" sz="2000" dirty="0" smtClean="0"/>
                        <a:t>26.6 (2011)</a:t>
                      </a:r>
                      <a:endParaRPr lang="en-US" sz="2000" dirty="0"/>
                    </a:p>
                  </a:txBody>
                  <a:tcPr marL="121920" marR="121920"/>
                </a:tc>
                <a:tc>
                  <a:txBody>
                    <a:bodyPr/>
                    <a:lstStyle/>
                    <a:p>
                      <a:pPr algn="ctr"/>
                      <a:r>
                        <a:rPr lang="en-US" sz="2000" dirty="0" smtClean="0"/>
                        <a:t>29.4</a:t>
                      </a:r>
                      <a:endParaRPr lang="en-US" sz="2000" dirty="0"/>
                    </a:p>
                  </a:txBody>
                  <a:tcPr marL="121920" marR="121920"/>
                </a:tc>
                <a:tc>
                  <a:txBody>
                    <a:bodyPr/>
                    <a:lstStyle/>
                    <a:p>
                      <a:pPr algn="ctr"/>
                      <a:r>
                        <a:rPr lang="en-US" sz="2000" b="1" dirty="0" smtClean="0">
                          <a:solidFill>
                            <a:srgbClr val="008000"/>
                          </a:solidFill>
                        </a:rPr>
                        <a:t>+2.8</a:t>
                      </a:r>
                      <a:endParaRPr lang="en-US" sz="2000" b="1" dirty="0">
                        <a:solidFill>
                          <a:srgbClr val="008000"/>
                        </a:solidFill>
                      </a:endParaRPr>
                    </a:p>
                  </a:txBody>
                  <a:tcPr marL="121920" marR="121920"/>
                </a:tc>
              </a:tr>
              <a:tr h="398863">
                <a:tc>
                  <a:txBody>
                    <a:bodyPr/>
                    <a:lstStyle/>
                    <a:p>
                      <a:pPr algn="l"/>
                      <a:r>
                        <a:rPr lang="en-US" sz="2000" dirty="0" smtClean="0"/>
                        <a:t>United Kingdom</a:t>
                      </a:r>
                      <a:endParaRPr lang="en-US" sz="2000" dirty="0"/>
                    </a:p>
                  </a:txBody>
                  <a:tcPr marL="121920" marR="121920"/>
                </a:tc>
                <a:tc>
                  <a:txBody>
                    <a:bodyPr/>
                    <a:lstStyle/>
                    <a:p>
                      <a:pPr algn="ctr"/>
                      <a:r>
                        <a:rPr lang="en-US" sz="2000" dirty="0" smtClean="0"/>
                        <a:t>12.7</a:t>
                      </a:r>
                      <a:endParaRPr lang="en-US" sz="2000" dirty="0"/>
                    </a:p>
                  </a:txBody>
                  <a:tcPr marL="121920" marR="121920"/>
                </a:tc>
                <a:tc>
                  <a:txBody>
                    <a:bodyPr/>
                    <a:lstStyle/>
                    <a:p>
                      <a:pPr algn="ctr"/>
                      <a:r>
                        <a:rPr lang="en-US" sz="2000" dirty="0" smtClean="0"/>
                        <a:t>13</a:t>
                      </a:r>
                      <a:endParaRPr lang="en-US" sz="2000" dirty="0"/>
                    </a:p>
                  </a:txBody>
                  <a:tcPr marL="121920" marR="121920"/>
                </a:tc>
                <a:tc>
                  <a:txBody>
                    <a:bodyPr/>
                    <a:lstStyle/>
                    <a:p>
                      <a:pPr algn="ctr"/>
                      <a:r>
                        <a:rPr lang="en-US" sz="2000" b="1" dirty="0" smtClean="0">
                          <a:solidFill>
                            <a:srgbClr val="008000"/>
                          </a:solidFill>
                        </a:rPr>
                        <a:t>+0.3</a:t>
                      </a:r>
                      <a:endParaRPr lang="en-US" sz="2000" b="1" dirty="0">
                        <a:solidFill>
                          <a:srgbClr val="008000"/>
                        </a:solidFill>
                      </a:endParaRPr>
                    </a:p>
                  </a:txBody>
                  <a:tcPr marL="121920" marR="121920"/>
                </a:tc>
              </a:tr>
            </a:tbl>
          </a:graphicData>
        </a:graphic>
      </p:graphicFrame>
      <p:pic>
        <p:nvPicPr>
          <p:cNvPr id="3" name="Picture 2"/>
          <p:cNvPicPr>
            <a:picLocks noChangeAspect="1"/>
          </p:cNvPicPr>
          <p:nvPr/>
        </p:nvPicPr>
        <p:blipFill>
          <a:blip r:embed="rId3" cstate="print"/>
          <a:stretch>
            <a:fillRect/>
          </a:stretch>
        </p:blipFill>
        <p:spPr>
          <a:xfrm>
            <a:off x="9152584" y="1193114"/>
            <a:ext cx="2429816" cy="1423638"/>
          </a:xfrm>
          <a:prstGeom prst="rect">
            <a:avLst/>
          </a:prstGeom>
        </p:spPr>
      </p:pic>
      <p:pic>
        <p:nvPicPr>
          <p:cNvPr id="5" name="Picture 4"/>
          <p:cNvPicPr>
            <a:picLocks noChangeAspect="1"/>
          </p:cNvPicPr>
          <p:nvPr/>
        </p:nvPicPr>
        <p:blipFill>
          <a:blip r:embed="rId4" cstate="print"/>
          <a:stretch>
            <a:fillRect/>
          </a:stretch>
        </p:blipFill>
        <p:spPr>
          <a:xfrm>
            <a:off x="6196224" y="1193114"/>
            <a:ext cx="2698320" cy="1423638"/>
          </a:xfrm>
          <a:prstGeom prst="rect">
            <a:avLst/>
          </a:prstGeom>
        </p:spPr>
      </p:pic>
      <p:pic>
        <p:nvPicPr>
          <p:cNvPr id="6" name="Picture 5"/>
          <p:cNvPicPr>
            <a:picLocks noChangeAspect="1"/>
          </p:cNvPicPr>
          <p:nvPr/>
        </p:nvPicPr>
        <p:blipFill>
          <a:blip r:embed="rId5" cstate="print"/>
          <a:stretch>
            <a:fillRect/>
          </a:stretch>
        </p:blipFill>
        <p:spPr>
          <a:xfrm flipH="1">
            <a:off x="3168668" y="1193114"/>
            <a:ext cx="2822296" cy="1423638"/>
          </a:xfrm>
          <a:prstGeom prst="rect">
            <a:avLst/>
          </a:prstGeom>
        </p:spPr>
      </p:pic>
      <p:pic>
        <p:nvPicPr>
          <p:cNvPr id="7" name="Picture 6"/>
          <p:cNvPicPr>
            <a:picLocks noChangeAspect="1"/>
          </p:cNvPicPr>
          <p:nvPr/>
        </p:nvPicPr>
        <p:blipFill>
          <a:blip r:embed="rId6" cstate="print"/>
          <a:stretch>
            <a:fillRect/>
          </a:stretch>
        </p:blipFill>
        <p:spPr>
          <a:xfrm>
            <a:off x="609600" y="1193114"/>
            <a:ext cx="2315325" cy="1423638"/>
          </a:xfrm>
          <a:prstGeom prst="rect">
            <a:avLst/>
          </a:prstGeom>
        </p:spPr>
      </p:pic>
    </p:spTree>
    <p:extLst>
      <p:ext uri="{BB962C8B-B14F-4D97-AF65-F5344CB8AC3E}">
        <p14:creationId xmlns:p14="http://schemas.microsoft.com/office/powerpoint/2010/main" xmlns="" val="325131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Economic Explanations</a:t>
            </a:r>
            <a:endParaRPr lang="en-GB" altLang="en-US" dirty="0"/>
          </a:p>
        </p:txBody>
      </p:sp>
      <p:sp>
        <p:nvSpPr>
          <p:cNvPr id="13315" name="Rectangle 3"/>
          <p:cNvSpPr>
            <a:spLocks noGrp="1" noChangeArrowheads="1"/>
          </p:cNvSpPr>
          <p:nvPr>
            <p:ph sz="half" idx="1"/>
          </p:nvPr>
        </p:nvSpPr>
        <p:spPr>
          <a:xfrm>
            <a:off x="249382" y="1825625"/>
            <a:ext cx="5770418" cy="4670178"/>
          </a:xfrm>
        </p:spPr>
        <p:txBody>
          <a:bodyPr>
            <a:normAutofit/>
          </a:bodyPr>
          <a:lstStyle/>
          <a:p>
            <a:r>
              <a:rPr lang="en-GB" altLang="en-US" dirty="0" smtClean="0"/>
              <a:t>Decline of manufacturing and agricultural employment, deskilling, deindustrialisation, globalisation and outsourcing</a:t>
            </a:r>
          </a:p>
          <a:p>
            <a:r>
              <a:rPr lang="en-GB" altLang="en-US" dirty="0" smtClean="0"/>
              <a:t>Rise of tertiary sector:</a:t>
            </a:r>
          </a:p>
          <a:p>
            <a:pPr lvl="1"/>
            <a:r>
              <a:rPr lang="en-GB" altLang="en-US" dirty="0" smtClean="0"/>
              <a:t>Growth of tertiary industries: transport, utilities; </a:t>
            </a:r>
          </a:p>
          <a:p>
            <a:pPr lvl="1"/>
            <a:r>
              <a:rPr lang="en-GB" altLang="en-US" dirty="0" smtClean="0"/>
              <a:t>Quaternary industries: trade, finance and capital exchange; </a:t>
            </a:r>
          </a:p>
          <a:p>
            <a:pPr lvl="1"/>
            <a:r>
              <a:rPr lang="en-GB" altLang="en-US" dirty="0" err="1" smtClean="0"/>
              <a:t>Quinary</a:t>
            </a:r>
            <a:r>
              <a:rPr lang="en-GB" altLang="en-US" dirty="0" smtClean="0"/>
              <a:t> industries: health, education, research, public administration, and leisure </a:t>
            </a:r>
          </a:p>
          <a:p>
            <a:endParaRPr lang="en-GB" altLang="en-US" dirty="0" smtClean="0"/>
          </a:p>
          <a:p>
            <a:endParaRPr lang="en-GB" alt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010718" y="1672095"/>
            <a:ext cx="6042738" cy="4277443"/>
          </a:xfrm>
        </p:spPr>
      </p:pic>
    </p:spTree>
    <p:extLst>
      <p:ext uri="{BB962C8B-B14F-4D97-AF65-F5344CB8AC3E}">
        <p14:creationId xmlns:p14="http://schemas.microsoft.com/office/powerpoint/2010/main" xmlns="" val="335177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a:t>Public Sector Expansion</a:t>
            </a:r>
          </a:p>
        </p:txBody>
      </p:sp>
      <p:graphicFrame>
        <p:nvGraphicFramePr>
          <p:cNvPr id="9219" name="Object 3"/>
          <p:cNvGraphicFramePr>
            <a:graphicFrameLocks noGrp="1" noChangeAspect="1"/>
          </p:cNvGraphicFramePr>
          <p:nvPr>
            <p:ph type="dgm" idx="1"/>
          </p:nvPr>
        </p:nvGraphicFramePr>
        <p:xfrm>
          <a:off x="1752600" y="1676401"/>
          <a:ext cx="8915400" cy="4803775"/>
        </p:xfrm>
        <a:graphic>
          <a:graphicData uri="http://schemas.openxmlformats.org/presentationml/2006/ole">
            <p:oleObj spid="_x0000_s1030" name="Chart" r:id="rId4" imgW="5512680" imgH="2970000" progId="Excel.Sheet.8">
              <p:embed/>
            </p:oleObj>
          </a:graphicData>
        </a:graphic>
      </p:graphicFrame>
    </p:spTree>
    <p:extLst>
      <p:ext uri="{BB962C8B-B14F-4D97-AF65-F5344CB8AC3E}">
        <p14:creationId xmlns:p14="http://schemas.microsoft.com/office/powerpoint/2010/main" xmlns="" val="253747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The Rise of Tertiary Sectors..</a:t>
            </a:r>
          </a:p>
        </p:txBody>
      </p:sp>
      <p:graphicFrame>
        <p:nvGraphicFramePr>
          <p:cNvPr id="10243" name="Object 3"/>
          <p:cNvGraphicFramePr>
            <a:graphicFrameLocks noGrp="1" noChangeAspect="1"/>
          </p:cNvGraphicFramePr>
          <p:nvPr>
            <p:ph type="dgm" idx="1"/>
          </p:nvPr>
        </p:nvGraphicFramePr>
        <p:xfrm>
          <a:off x="1828800" y="1981201"/>
          <a:ext cx="8458200" cy="4557713"/>
        </p:xfrm>
        <a:graphic>
          <a:graphicData uri="http://schemas.openxmlformats.org/presentationml/2006/ole">
            <p:oleObj spid="_x0000_s3078" name="Chart" r:id="rId4" imgW="5512680" imgH="2970000" progId="Excel.Sheet.8">
              <p:embed/>
            </p:oleObj>
          </a:graphicData>
        </a:graphic>
      </p:graphicFrame>
    </p:spTree>
    <p:extLst>
      <p:ext uri="{BB962C8B-B14F-4D97-AF65-F5344CB8AC3E}">
        <p14:creationId xmlns:p14="http://schemas.microsoft.com/office/powerpoint/2010/main" xmlns="" val="325256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a:t>Changing Occupations</a:t>
            </a:r>
          </a:p>
        </p:txBody>
      </p:sp>
      <p:graphicFrame>
        <p:nvGraphicFramePr>
          <p:cNvPr id="4099" name="Object 3"/>
          <p:cNvGraphicFramePr>
            <a:graphicFrameLocks noGrp="1" noChangeAspect="1"/>
          </p:cNvGraphicFramePr>
          <p:nvPr>
            <p:ph type="dgm" idx="1"/>
          </p:nvPr>
        </p:nvGraphicFramePr>
        <p:xfrm>
          <a:off x="1905000" y="1828800"/>
          <a:ext cx="8153400" cy="4838700"/>
        </p:xfrm>
        <a:graphic>
          <a:graphicData uri="http://schemas.openxmlformats.org/presentationml/2006/ole">
            <p:oleObj spid="_x0000_s4102" name="Chart" r:id="rId4" imgW="5591160" imgH="3318840" progId="Excel.Sheet.8">
              <p:embed/>
            </p:oleObj>
          </a:graphicData>
        </a:graphic>
      </p:graphicFrame>
    </p:spTree>
    <p:extLst>
      <p:ext uri="{BB962C8B-B14F-4D97-AF65-F5344CB8AC3E}">
        <p14:creationId xmlns:p14="http://schemas.microsoft.com/office/powerpoint/2010/main" xmlns="" val="89422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Support Base</a:t>
            </a:r>
            <a:endParaRPr lang="en-GB" dirty="0"/>
          </a:p>
        </p:txBody>
      </p:sp>
      <p:sp>
        <p:nvSpPr>
          <p:cNvPr id="6" name="Content Placeholder 5"/>
          <p:cNvSpPr>
            <a:spLocks noGrp="1"/>
          </p:cNvSpPr>
          <p:nvPr>
            <p:ph idx="1"/>
          </p:nvPr>
        </p:nvSpPr>
        <p:spPr/>
        <p:txBody>
          <a:bodyPr/>
          <a:lstStyle/>
          <a:p>
            <a:r>
              <a:rPr lang="en-GB" dirty="0" smtClean="0"/>
              <a:t>Petit Bourgeoisie – traditionally well-represented in fascist parties</a:t>
            </a:r>
          </a:p>
          <a:p>
            <a:r>
              <a:rPr lang="en-GB" dirty="0" smtClean="0"/>
              <a:t>Industrial Working Class – also represented in fascist vote (note Adorno’s ‘working-class authoritarianism’) but not always if anti-clerical</a:t>
            </a:r>
          </a:p>
          <a:p>
            <a:r>
              <a:rPr lang="en-GB" dirty="0" smtClean="0"/>
              <a:t>Rural traditionalists – support traditionalist right parties</a:t>
            </a:r>
          </a:p>
          <a:p>
            <a:r>
              <a:rPr lang="en-GB" dirty="0" smtClean="0"/>
              <a:t>Rarely the well-educated or modernising strata</a:t>
            </a:r>
            <a:endParaRPr lang="en-GB" dirty="0"/>
          </a:p>
        </p:txBody>
      </p:sp>
    </p:spTree>
    <p:extLst>
      <p:ext uri="{BB962C8B-B14F-4D97-AF65-F5344CB8AC3E}">
        <p14:creationId xmlns:p14="http://schemas.microsoft.com/office/powerpoint/2010/main" xmlns="" val="275555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Crises</a:t>
            </a:r>
            <a:endParaRPr lang="en-GB" dirty="0"/>
          </a:p>
        </p:txBody>
      </p:sp>
      <p:sp>
        <p:nvSpPr>
          <p:cNvPr id="4" name="Content Placeholder 3"/>
          <p:cNvSpPr>
            <a:spLocks noGrp="1"/>
          </p:cNvSpPr>
          <p:nvPr>
            <p:ph idx="1"/>
          </p:nvPr>
        </p:nvSpPr>
        <p:spPr/>
        <p:txBody>
          <a:bodyPr/>
          <a:lstStyle/>
          <a:p>
            <a:r>
              <a:rPr lang="en-GB" dirty="0" smtClean="0"/>
              <a:t>Nazi rise during Depression</a:t>
            </a:r>
          </a:p>
          <a:p>
            <a:r>
              <a:rPr lang="en-GB" dirty="0" smtClean="0"/>
              <a:t>Golden Dawn does well during Economic Crisis in Greece </a:t>
            </a:r>
          </a:p>
          <a:p>
            <a:r>
              <a:rPr lang="en-GB" dirty="0" smtClean="0"/>
              <a:t>But does economic cycle correlate with rise of far right?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Explanations</a:t>
            </a:r>
            <a:endParaRPr lang="en-GB" dirty="0"/>
          </a:p>
        </p:txBody>
      </p:sp>
      <p:sp>
        <p:nvSpPr>
          <p:cNvPr id="5" name="Content Placeholder 4"/>
          <p:cNvSpPr>
            <a:spLocks noGrp="1"/>
          </p:cNvSpPr>
          <p:nvPr>
            <p:ph idx="1"/>
          </p:nvPr>
        </p:nvSpPr>
        <p:spPr/>
        <p:txBody>
          <a:bodyPr/>
          <a:lstStyle/>
          <a:p>
            <a:r>
              <a:rPr lang="en-GB" dirty="0" smtClean="0"/>
              <a:t>Rise in more liberal attitudes among new generations and the university educated. Bell’s ‘New Class’, </a:t>
            </a:r>
            <a:r>
              <a:rPr lang="en-GB" dirty="0" err="1" smtClean="0"/>
              <a:t>Inglehart’s</a:t>
            </a:r>
            <a:r>
              <a:rPr lang="en-GB" dirty="0" smtClean="0"/>
              <a:t> ‘</a:t>
            </a:r>
            <a:r>
              <a:rPr lang="en-GB" dirty="0" err="1" smtClean="0"/>
              <a:t>Postmaterialists</a:t>
            </a:r>
            <a:r>
              <a:rPr lang="en-GB" dirty="0" smtClean="0"/>
              <a:t>’</a:t>
            </a:r>
          </a:p>
          <a:p>
            <a:r>
              <a:rPr lang="en-GB" dirty="0" smtClean="0"/>
              <a:t>Creates a ‘modern vs traditional’ political cleavage which cuts through Left and Right</a:t>
            </a:r>
          </a:p>
          <a:p>
            <a:r>
              <a:rPr lang="en-GB" dirty="0" smtClean="0"/>
              <a:t>‘Traditionalists’ of both left (</a:t>
            </a:r>
            <a:r>
              <a:rPr lang="en-GB" dirty="0" err="1" smtClean="0"/>
              <a:t>ie</a:t>
            </a:r>
            <a:r>
              <a:rPr lang="en-GB" dirty="0" smtClean="0"/>
              <a:t> workers) and right (</a:t>
            </a:r>
            <a:r>
              <a:rPr lang="en-GB" dirty="0" err="1" smtClean="0"/>
              <a:t>ie</a:t>
            </a:r>
            <a:r>
              <a:rPr lang="en-GB" dirty="0" smtClean="0"/>
              <a:t> petit bourgeois) attracted to extreme right, which fills political void</a:t>
            </a:r>
            <a:endParaRPr lang="en-GB" dirty="0"/>
          </a:p>
        </p:txBody>
      </p:sp>
    </p:spTree>
    <p:extLst>
      <p:ext uri="{BB962C8B-B14F-4D97-AF65-F5344CB8AC3E}">
        <p14:creationId xmlns:p14="http://schemas.microsoft.com/office/powerpoint/2010/main" xmlns="" val="178692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a:t>The Expansion of Education</a:t>
            </a:r>
          </a:p>
        </p:txBody>
      </p:sp>
      <p:graphicFrame>
        <p:nvGraphicFramePr>
          <p:cNvPr id="33795" name="Object 3"/>
          <p:cNvGraphicFramePr>
            <a:graphicFrameLocks noGrp="1" noChangeAspect="1"/>
          </p:cNvGraphicFramePr>
          <p:nvPr>
            <p:ph type="dgm" idx="1"/>
          </p:nvPr>
        </p:nvGraphicFramePr>
        <p:xfrm>
          <a:off x="1524000" y="1905001"/>
          <a:ext cx="9144000" cy="4149725"/>
        </p:xfrm>
        <a:graphic>
          <a:graphicData uri="http://schemas.openxmlformats.org/presentationml/2006/ole">
            <p:oleObj spid="_x0000_s7174" name="Chart" r:id="rId4" imgW="4387680" imgH="1991160" progId="Excel.Sheet.8">
              <p:embed/>
            </p:oleObj>
          </a:graphicData>
        </a:graphic>
      </p:graphicFrame>
    </p:spTree>
    <p:extLst>
      <p:ext uri="{BB962C8B-B14F-4D97-AF65-F5344CB8AC3E}">
        <p14:creationId xmlns:p14="http://schemas.microsoft.com/office/powerpoint/2010/main" xmlns="" val="136339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GB" altLang="en-US" dirty="0" smtClean="0"/>
              <a:t>Mass Attitude Change post-1965</a:t>
            </a:r>
            <a:endParaRPr lang="en-GB" altLang="en-US" dirty="0"/>
          </a:p>
        </p:txBody>
      </p:sp>
      <p:graphicFrame>
        <p:nvGraphicFramePr>
          <p:cNvPr id="19459" name="Object 3"/>
          <p:cNvGraphicFramePr>
            <a:graphicFrameLocks noGrp="1" noChangeAspect="1"/>
          </p:cNvGraphicFramePr>
          <p:nvPr>
            <p:ph sz="half" idx="2"/>
            <p:extLst>
              <p:ext uri="{D42A27DB-BD31-4B8C-83A1-F6EECF244321}">
                <p14:modId xmlns:p14="http://schemas.microsoft.com/office/powerpoint/2010/main" xmlns="" val="2642989734"/>
              </p:ext>
            </p:extLst>
          </p:nvPr>
        </p:nvGraphicFramePr>
        <p:xfrm>
          <a:off x="3091543" y="1867154"/>
          <a:ext cx="7289119" cy="4990845"/>
        </p:xfrm>
        <a:graphic>
          <a:graphicData uri="http://schemas.openxmlformats.org/presentationml/2006/ole">
            <p:oleObj spid="_x0000_s6151" name="Chart" r:id="rId4" imgW="3686251" imgH="2524049" progId="Excel.Sheet.8">
              <p:embed/>
            </p:oleObj>
          </a:graphicData>
        </a:graphic>
      </p:graphicFrame>
    </p:spTree>
    <p:extLst>
      <p:ext uri="{BB962C8B-B14F-4D97-AF65-F5344CB8AC3E}">
        <p14:creationId xmlns:p14="http://schemas.microsoft.com/office/powerpoint/2010/main" xmlns="" val="47348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Rise of the Far Right in Europe</a:t>
            </a:r>
            <a:endParaRPr lang="en-GB" dirty="0"/>
          </a:p>
        </p:txBody>
      </p:sp>
      <p:pic>
        <p:nvPicPr>
          <p:cNvPr id="4" name="Content Placeholder 3"/>
          <p:cNvPicPr>
            <a:picLocks noGrp="1" noChangeAspect="1"/>
          </p:cNvPicPr>
          <p:nvPr>
            <p:ph sz="half" idx="1"/>
          </p:nvPr>
        </p:nvPicPr>
        <p:blipFill>
          <a:blip r:embed="rId3" cstate="print"/>
          <a:stretch>
            <a:fillRect/>
          </a:stretch>
        </p:blipFill>
        <p:spPr>
          <a:xfrm>
            <a:off x="838200" y="2171643"/>
            <a:ext cx="5671564" cy="4005320"/>
          </a:xfrm>
          <a:prstGeom prst="rect">
            <a:avLst/>
          </a:prstGeom>
        </p:spPr>
      </p:pic>
      <p:sp>
        <p:nvSpPr>
          <p:cNvPr id="6" name="Content Placeholder 5"/>
          <p:cNvSpPr>
            <a:spLocks noGrp="1"/>
          </p:cNvSpPr>
          <p:nvPr>
            <p:ph sz="half" idx="2"/>
          </p:nvPr>
        </p:nvSpPr>
        <p:spPr>
          <a:xfrm>
            <a:off x="7006442" y="1690688"/>
            <a:ext cx="4347358" cy="4486275"/>
          </a:xfrm>
        </p:spPr>
        <p:txBody>
          <a:bodyPr/>
          <a:lstStyle/>
          <a:p>
            <a:r>
              <a:rPr lang="en-GB" dirty="0" smtClean="0"/>
              <a:t>Trend</a:t>
            </a:r>
          </a:p>
          <a:p>
            <a:r>
              <a:rPr lang="en-GB" dirty="0" smtClean="0"/>
              <a:t>Why</a:t>
            </a:r>
          </a:p>
          <a:p>
            <a:r>
              <a:rPr lang="en-GB" dirty="0" smtClean="0"/>
              <a:t>Major theories</a:t>
            </a:r>
          </a:p>
          <a:p>
            <a:r>
              <a:rPr lang="en-GB" dirty="0" smtClean="0"/>
              <a:t>Legislative and agenda-setting success</a:t>
            </a:r>
          </a:p>
          <a:p>
            <a:r>
              <a:rPr lang="en-GB" dirty="0" smtClean="0"/>
              <a:t>Demographic Aspects</a:t>
            </a:r>
            <a:endParaRPr lang="en-GB" dirty="0"/>
          </a:p>
        </p:txBody>
      </p:sp>
    </p:spTree>
    <p:extLst>
      <p:ext uri="{BB962C8B-B14F-4D97-AF65-F5344CB8AC3E}">
        <p14:creationId xmlns:p14="http://schemas.microsoft.com/office/powerpoint/2010/main" xmlns="" val="1125851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GB" altLang="en-US" dirty="0" err="1" smtClean="0"/>
              <a:t>Postmaterialism</a:t>
            </a:r>
            <a:endParaRPr lang="en-US" altLang="en-US" dirty="0"/>
          </a:p>
        </p:txBody>
      </p:sp>
      <p:pic>
        <p:nvPicPr>
          <p:cNvPr id="37891" name="Picture 1027"/>
          <p:cNvPicPr>
            <a:picLocks noGrp="1" noChangeAspect="1" noChangeArrowheads="1"/>
          </p:cNvPicPr>
          <p:nvPr>
            <p:ph type="chart" idx="1"/>
          </p:nvPr>
        </p:nvPicPr>
        <p:blipFill>
          <a:blip r:embed="rId3" cstate="print">
            <a:extLst>
              <a:ext uri="{28A0092B-C50C-407E-A947-70E740481C1C}">
                <a14:useLocalDpi xmlns:a14="http://schemas.microsoft.com/office/drawing/2010/main" xmlns="" val="0"/>
              </a:ext>
            </a:extLst>
          </a:blip>
          <a:srcRect/>
          <a:stretch>
            <a:fillRect/>
          </a:stretch>
        </p:blipFill>
        <p:spPr>
          <a:xfrm>
            <a:off x="1524000" y="1600201"/>
            <a:ext cx="9144000" cy="5027613"/>
          </a:xfrm>
          <a:noFill/>
          <a:ln>
            <a:solidFill>
              <a:schemeClr val="tx1"/>
            </a:solidFill>
            <a:miter lim="800000"/>
            <a:headEnd/>
            <a:tailEnd/>
          </a:ln>
        </p:spPr>
      </p:pic>
      <p:sp>
        <p:nvSpPr>
          <p:cNvPr id="37892" name="Oval 1028"/>
          <p:cNvSpPr>
            <a:spLocks noChangeArrowheads="1"/>
          </p:cNvSpPr>
          <p:nvPr/>
        </p:nvSpPr>
        <p:spPr bwMode="auto">
          <a:xfrm>
            <a:off x="1127126" y="2349500"/>
            <a:ext cx="9072563" cy="23749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7893" name="Text Box 1029"/>
          <p:cNvSpPr txBox="1">
            <a:spLocks noChangeArrowheads="1"/>
          </p:cNvSpPr>
          <p:nvPr/>
        </p:nvSpPr>
        <p:spPr bwMode="auto">
          <a:xfrm>
            <a:off x="5232400" y="3644901"/>
            <a:ext cx="2376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Postmaterialism</a:t>
            </a:r>
            <a:endParaRPr lang="en-US" altLang="en-US" b="1"/>
          </a:p>
        </p:txBody>
      </p:sp>
      <p:sp>
        <p:nvSpPr>
          <p:cNvPr id="37894" name="Text Box 1030"/>
          <p:cNvSpPr txBox="1">
            <a:spLocks noChangeArrowheads="1"/>
          </p:cNvSpPr>
          <p:nvPr/>
        </p:nvSpPr>
        <p:spPr bwMode="auto">
          <a:xfrm>
            <a:off x="5375275" y="5157788"/>
            <a:ext cx="2089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Materialism</a:t>
            </a:r>
            <a:endParaRPr lang="en-US" altLang="en-US" b="1"/>
          </a:p>
        </p:txBody>
      </p:sp>
    </p:spTree>
    <p:extLst>
      <p:ext uri="{BB962C8B-B14F-4D97-AF65-F5344CB8AC3E}">
        <p14:creationId xmlns:p14="http://schemas.microsoft.com/office/powerpoint/2010/main" xmlns="" val="3954611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tLang="en-US" sz="4000"/>
              <a:t>The Rise of Postmaterialist Attitudes?</a:t>
            </a:r>
            <a:endParaRPr lang="en-US" altLang="en-US" sz="4000"/>
          </a:p>
        </p:txBody>
      </p:sp>
      <p:pic>
        <p:nvPicPr>
          <p:cNvPr id="40963" name="Picture 3"/>
          <p:cNvPicPr>
            <a:picLocks noGrp="1" noChangeAspect="1" noChangeArrowheads="1"/>
          </p:cNvPicPr>
          <p:nvPr>
            <p:ph type="chart" idx="1"/>
          </p:nvPr>
        </p:nvPicPr>
        <p:blipFill>
          <a:blip r:embed="rId3" cstate="print">
            <a:extLst>
              <a:ext uri="{28A0092B-C50C-407E-A947-70E740481C1C}">
                <a14:useLocalDpi xmlns:a14="http://schemas.microsoft.com/office/drawing/2010/main" xmlns="" val="0"/>
              </a:ext>
            </a:extLst>
          </a:blip>
          <a:srcRect/>
          <a:stretch>
            <a:fillRect/>
          </a:stretch>
        </p:blipFill>
        <p:spPr>
          <a:xfrm>
            <a:off x="1524000" y="1600201"/>
            <a:ext cx="9144000" cy="5027613"/>
          </a:xfrm>
          <a:noFill/>
          <a:ln>
            <a:solidFill>
              <a:schemeClr val="tx1"/>
            </a:solidFill>
            <a:miter lim="800000"/>
            <a:headEnd/>
            <a:tailEnd/>
          </a:ln>
        </p:spPr>
      </p:pic>
      <p:sp>
        <p:nvSpPr>
          <p:cNvPr id="40964" name="AutoShape 4"/>
          <p:cNvSpPr>
            <a:spLocks noChangeArrowheads="1"/>
          </p:cNvSpPr>
          <p:nvPr/>
        </p:nvSpPr>
        <p:spPr bwMode="auto">
          <a:xfrm>
            <a:off x="8832851" y="3933826"/>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380653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GB" altLang="en-US" sz="3200" b="1"/>
              <a:t>Educated, higher status and wealthier people tend to be postmaterialists</a:t>
            </a:r>
            <a:endParaRPr lang="en-US" altLang="en-US" sz="3200" b="1"/>
          </a:p>
        </p:txBody>
      </p:sp>
      <p:pic>
        <p:nvPicPr>
          <p:cNvPr id="50180"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424114" y="1433513"/>
            <a:ext cx="6696075" cy="5378450"/>
          </a:xfrm>
          <a:noFill/>
          <a:ln>
            <a:solidFill>
              <a:schemeClr val="tx1"/>
            </a:solidFill>
            <a:miter lim="800000"/>
            <a:headEnd/>
            <a:tailEnd/>
          </a:ln>
        </p:spPr>
      </p:pic>
    </p:spTree>
    <p:extLst>
      <p:ext uri="{BB962C8B-B14F-4D97-AF65-F5344CB8AC3E}">
        <p14:creationId xmlns:p14="http://schemas.microsoft.com/office/powerpoint/2010/main" xmlns="" val="1436332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altLang="en-US" sz="3600" b="1">
                <a:cs typeface="Times New Roman" panose="02020603050405020304" pitchFamily="18" charset="0"/>
              </a:rPr>
              <a:t>The American Value Structure and the ‘New Class’ (Daniel Bell c. 1980)</a:t>
            </a:r>
            <a:r>
              <a:rPr lang="en-US" altLang="en-US" sz="3600">
                <a:cs typeface="Times New Roman" panose="02020603050405020304" pitchFamily="18" charset="0"/>
              </a:rPr>
              <a:t/>
            </a:r>
            <a:br>
              <a:rPr lang="en-US" altLang="en-US" sz="3600">
                <a:cs typeface="Times New Roman" panose="02020603050405020304" pitchFamily="18" charset="0"/>
              </a:rPr>
            </a:br>
            <a:r>
              <a:rPr lang="en-US" altLang="en-US" sz="1000">
                <a:cs typeface="Times New Roman" panose="02020603050405020304" pitchFamily="18" charset="0"/>
              </a:rPr>
              <a:t> </a:t>
            </a:r>
            <a:br>
              <a:rPr lang="en-US" altLang="en-US" sz="1000">
                <a:cs typeface="Times New Roman" panose="02020603050405020304" pitchFamily="18" charset="0"/>
              </a:rPr>
            </a:br>
            <a:endParaRPr lang="en-GB" altLang="en-US" sz="1000">
              <a:cs typeface="Times New Roman" panose="02020603050405020304" pitchFamily="18" charset="0"/>
            </a:endParaRPr>
          </a:p>
        </p:txBody>
      </p:sp>
      <p:graphicFrame>
        <p:nvGraphicFramePr>
          <p:cNvPr id="62471" name="Object 7"/>
          <p:cNvGraphicFramePr>
            <a:graphicFrameLocks noGrp="1" noChangeAspect="1"/>
          </p:cNvGraphicFramePr>
          <p:nvPr>
            <p:ph type="chart" idx="1"/>
            <p:extLst>
              <p:ext uri="{D42A27DB-BD31-4B8C-83A1-F6EECF244321}">
                <p14:modId xmlns:p14="http://schemas.microsoft.com/office/powerpoint/2010/main" xmlns="" val="2032728833"/>
              </p:ext>
            </p:extLst>
          </p:nvPr>
        </p:nvGraphicFramePr>
        <p:xfrm>
          <a:off x="1005444" y="1430503"/>
          <a:ext cx="7696200" cy="5229225"/>
        </p:xfrm>
        <a:graphic>
          <a:graphicData uri="http://schemas.openxmlformats.org/presentationml/2006/ole">
            <p:oleObj spid="_x0000_s8198" r:id="rId4" imgW="5172797" imgH="3514286" progId="PBrush">
              <p:embed/>
            </p:oleObj>
          </a:graphicData>
        </a:graphic>
      </p:graphicFrame>
      <p:sp>
        <p:nvSpPr>
          <p:cNvPr id="4" name="Oval 3"/>
          <p:cNvSpPr/>
          <p:nvPr/>
        </p:nvSpPr>
        <p:spPr>
          <a:xfrm>
            <a:off x="1294410" y="4430485"/>
            <a:ext cx="7185561" cy="2089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524091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106488"/>
            <a:ext cx="9144000" cy="5751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1524001" y="2286001"/>
            <a:ext cx="23034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Postmaterialist</a:t>
            </a:r>
            <a:endParaRPr lang="en-US" altLang="en-US" b="1"/>
          </a:p>
        </p:txBody>
      </p:sp>
      <p:sp>
        <p:nvSpPr>
          <p:cNvPr id="26628" name="Text Box 4"/>
          <p:cNvSpPr txBox="1">
            <a:spLocks noChangeArrowheads="1"/>
          </p:cNvSpPr>
          <p:nvPr/>
        </p:nvSpPr>
        <p:spPr bwMode="auto">
          <a:xfrm>
            <a:off x="1524000" y="4876801"/>
            <a:ext cx="28082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Materialist</a:t>
            </a:r>
            <a:endParaRPr lang="en-US" altLang="en-US" b="1"/>
          </a:p>
        </p:txBody>
      </p:sp>
      <p:sp>
        <p:nvSpPr>
          <p:cNvPr id="26630" name="Text Box 6"/>
          <p:cNvSpPr txBox="1">
            <a:spLocks noChangeArrowheads="1"/>
          </p:cNvSpPr>
          <p:nvPr/>
        </p:nvSpPr>
        <p:spPr bwMode="auto">
          <a:xfrm>
            <a:off x="3429000" y="1219201"/>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Economic Left</a:t>
            </a:r>
          </a:p>
        </p:txBody>
      </p:sp>
      <p:sp>
        <p:nvSpPr>
          <p:cNvPr id="26631" name="Text Box 7"/>
          <p:cNvSpPr txBox="1">
            <a:spLocks noChangeArrowheads="1"/>
          </p:cNvSpPr>
          <p:nvPr/>
        </p:nvSpPr>
        <p:spPr bwMode="auto">
          <a:xfrm>
            <a:off x="6553200" y="1219201"/>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b="1"/>
              <a:t>Economic Right</a:t>
            </a:r>
          </a:p>
        </p:txBody>
      </p:sp>
      <p:sp>
        <p:nvSpPr>
          <p:cNvPr id="26632" name="Text Box 8"/>
          <p:cNvSpPr txBox="1">
            <a:spLocks noChangeArrowheads="1"/>
          </p:cNvSpPr>
          <p:nvPr/>
        </p:nvSpPr>
        <p:spPr bwMode="auto">
          <a:xfrm>
            <a:off x="1905000" y="228601"/>
            <a:ext cx="8534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2400" b="1"/>
              <a:t>Cross-Cutting Cleavages and the Impact on Attitudes and Party Positions</a:t>
            </a:r>
          </a:p>
        </p:txBody>
      </p:sp>
      <p:sp>
        <p:nvSpPr>
          <p:cNvPr id="2" name="Oval 1"/>
          <p:cNvSpPr/>
          <p:nvPr/>
        </p:nvSpPr>
        <p:spPr>
          <a:xfrm>
            <a:off x="4746171" y="4430486"/>
            <a:ext cx="3733800" cy="1099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6077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57600" y="609600"/>
            <a:ext cx="6324600" cy="1143000"/>
          </a:xfrm>
        </p:spPr>
        <p:txBody>
          <a:bodyPr>
            <a:normAutofit fontScale="90000"/>
          </a:bodyPr>
          <a:lstStyle/>
          <a:p>
            <a:r>
              <a:rPr lang="en-GB" altLang="en-US">
                <a:solidFill>
                  <a:schemeClr val="bg1"/>
                </a:solidFill>
              </a:rPr>
              <a:t>The Role of Education - Australia</a:t>
            </a:r>
            <a:endParaRPr lang="en-GB" altLang="en-US"/>
          </a:p>
        </p:txBody>
      </p:sp>
      <p:graphicFrame>
        <p:nvGraphicFramePr>
          <p:cNvPr id="35843" name="Object 3"/>
          <p:cNvGraphicFramePr>
            <a:graphicFrameLocks noGrp="1" noChangeAspect="1"/>
          </p:cNvGraphicFramePr>
          <p:nvPr>
            <p:ph type="chart" idx="1"/>
          </p:nvPr>
        </p:nvGraphicFramePr>
        <p:xfrm>
          <a:off x="1524000" y="1981201"/>
          <a:ext cx="9144000" cy="4854575"/>
        </p:xfrm>
        <a:graphic>
          <a:graphicData uri="http://schemas.openxmlformats.org/presentationml/2006/ole">
            <p:oleObj spid="_x0000_s10246" name="Worksheet" r:id="rId4" imgW="3969000" imgH="2104560" progId="Excel.Sheet.8">
              <p:embed/>
            </p:oleObj>
          </a:graphicData>
        </a:graphic>
      </p:graphicFrame>
      <p:pic>
        <p:nvPicPr>
          <p:cNvPr id="358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0" y="0"/>
            <a:ext cx="2057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6087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a:solidFill>
                  <a:srgbClr val="66FF33"/>
                </a:solidFill>
              </a:rPr>
              <a:t>The Role of Education &amp; Age, Germany</a:t>
            </a:r>
            <a:endParaRPr lang="en-GB" altLang="en-US"/>
          </a:p>
        </p:txBody>
      </p:sp>
      <p:graphicFrame>
        <p:nvGraphicFramePr>
          <p:cNvPr id="39939" name="Object 3"/>
          <p:cNvGraphicFramePr>
            <a:graphicFrameLocks noGrp="1" noChangeAspect="1"/>
          </p:cNvGraphicFramePr>
          <p:nvPr>
            <p:ph type="chart" idx="1"/>
          </p:nvPr>
        </p:nvGraphicFramePr>
        <p:xfrm>
          <a:off x="1524000" y="1800226"/>
          <a:ext cx="8915400" cy="5057775"/>
        </p:xfrm>
        <a:graphic>
          <a:graphicData uri="http://schemas.openxmlformats.org/presentationml/2006/ole">
            <p:oleObj spid="_x0000_s11270" name="Worksheet" r:id="rId4" imgW="3997440" imgH="2265840" progId="Excel.Sheet.8">
              <p:embed/>
            </p:oleObj>
          </a:graphicData>
        </a:graphic>
      </p:graphicFrame>
    </p:spTree>
    <p:extLst>
      <p:ext uri="{BB962C8B-B14F-4D97-AF65-F5344CB8AC3E}">
        <p14:creationId xmlns:p14="http://schemas.microsoft.com/office/powerpoint/2010/main" xmlns="" val="3565272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Elite Ideological Changes</a:t>
            </a:r>
            <a:endParaRPr lang="en-GB" dirty="0"/>
          </a:p>
        </p:txBody>
      </p:sp>
      <p:sp>
        <p:nvSpPr>
          <p:cNvPr id="3" name="Content Placeholder 2"/>
          <p:cNvSpPr>
            <a:spLocks noGrp="1"/>
          </p:cNvSpPr>
          <p:nvPr>
            <p:ph idx="1"/>
          </p:nvPr>
        </p:nvSpPr>
        <p:spPr/>
        <p:txBody>
          <a:bodyPr>
            <a:normAutofit lnSpcReduction="10000"/>
          </a:bodyPr>
          <a:lstStyle/>
          <a:p>
            <a:r>
              <a:rPr lang="en-GB" dirty="0" smtClean="0"/>
              <a:t>Left-wing parties adopt ‘cultural turn’ of the Left</a:t>
            </a:r>
          </a:p>
          <a:p>
            <a:r>
              <a:rPr lang="en-GB" dirty="0" smtClean="0"/>
              <a:t>Right-wing parties focus on economic </a:t>
            </a:r>
            <a:r>
              <a:rPr lang="en-GB" dirty="0" err="1" smtClean="0"/>
              <a:t>neoliberalism</a:t>
            </a:r>
            <a:r>
              <a:rPr lang="en-GB" dirty="0" smtClean="0"/>
              <a:t>, not cultural traditionalism</a:t>
            </a:r>
          </a:p>
          <a:p>
            <a:r>
              <a:rPr lang="en-GB" dirty="0" smtClean="0"/>
              <a:t>New Left: culturally oppressed (ethnic minorities, women, gays) the new object of sympathy/agent of change, not workers</a:t>
            </a:r>
          </a:p>
          <a:p>
            <a:r>
              <a:rPr lang="en-GB" dirty="0" smtClean="0"/>
              <a:t>New Right: Thatcher/Reagan neoclassical economic emphasis. Role of business, which tends to be pro-immigration. </a:t>
            </a:r>
            <a:r>
              <a:rPr lang="en-GB" dirty="0" err="1" smtClean="0"/>
              <a:t>Neoconservatism</a:t>
            </a:r>
            <a:r>
              <a:rPr lang="en-GB" dirty="0" smtClean="0"/>
              <a:t> in USA, Thatcherism in UK</a:t>
            </a:r>
          </a:p>
          <a:p>
            <a:r>
              <a:rPr lang="en-GB" dirty="0" smtClean="0"/>
              <a:t>New moral consensus constrains the Right over immigration (i.e. </a:t>
            </a:r>
            <a:r>
              <a:rPr lang="en-GB" dirty="0" err="1" smtClean="0"/>
              <a:t>Powellism</a:t>
            </a:r>
            <a:r>
              <a:rPr lang="en-GB" dirty="0" smtClean="0"/>
              <a:t>)</a:t>
            </a:r>
            <a:endParaRPr lang="en-GB" dirty="0"/>
          </a:p>
        </p:txBody>
      </p:sp>
    </p:spTree>
    <p:extLst>
      <p:ext uri="{BB962C8B-B14F-4D97-AF65-F5344CB8AC3E}">
        <p14:creationId xmlns:p14="http://schemas.microsoft.com/office/powerpoint/2010/main" xmlns="" val="179143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GB" altLang="en-US"/>
              <a:t>The Decline of Class Voting</a:t>
            </a:r>
          </a:p>
        </p:txBody>
      </p:sp>
      <p:graphicFrame>
        <p:nvGraphicFramePr>
          <p:cNvPr id="20486" name="Object 6"/>
          <p:cNvGraphicFramePr>
            <a:graphicFrameLocks noGrp="1" noChangeAspect="1"/>
          </p:cNvGraphicFramePr>
          <p:nvPr>
            <p:ph sz="half" idx="2"/>
          </p:nvPr>
        </p:nvGraphicFramePr>
        <p:xfrm>
          <a:off x="6175375" y="1600201"/>
          <a:ext cx="4032250" cy="4525963"/>
        </p:xfrm>
        <a:graphic>
          <a:graphicData uri="http://schemas.openxmlformats.org/presentationml/2006/ole">
            <p:oleObj spid="_x0000_s76802" name="Chart" r:id="rId4" imgW="4038600" imgH="4533990" progId="MSGraph.Chart.8">
              <p:embed followColorScheme="full"/>
            </p:oleObj>
          </a:graphicData>
        </a:graphic>
      </p:graphicFrame>
      <p:pic>
        <p:nvPicPr>
          <p:cNvPr id="2048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7400" y="1447800"/>
            <a:ext cx="8001000" cy="53022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8544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57400" y="228600"/>
            <a:ext cx="7772400" cy="1143000"/>
          </a:xfrm>
        </p:spPr>
        <p:txBody>
          <a:bodyPr>
            <a:normAutofit fontScale="90000"/>
          </a:bodyPr>
          <a:lstStyle/>
          <a:p>
            <a:r>
              <a:rPr lang="en-GB" altLang="en-US"/>
              <a:t>The Far Right as a Worker's Party?</a:t>
            </a:r>
          </a:p>
        </p:txBody>
      </p:sp>
      <p:sp>
        <p:nvSpPr>
          <p:cNvPr id="84996" name="Rectangle 4"/>
          <p:cNvSpPr>
            <a:spLocks noGrp="1" noChangeArrowheads="1"/>
          </p:cNvSpPr>
          <p:nvPr>
            <p:ph type="body" sz="half" idx="2"/>
          </p:nvPr>
        </p:nvSpPr>
        <p:spPr>
          <a:xfrm>
            <a:off x="6096000" y="1676400"/>
            <a:ext cx="3810000" cy="4114800"/>
          </a:xfrm>
        </p:spPr>
        <p:txBody>
          <a:bodyPr>
            <a:normAutofit lnSpcReduction="10000"/>
          </a:bodyPr>
          <a:lstStyle/>
          <a:p>
            <a:r>
              <a:rPr lang="en-GB" altLang="en-US"/>
              <a:t>Anti-elitist, anti-political class</a:t>
            </a:r>
          </a:p>
          <a:p>
            <a:r>
              <a:rPr lang="en-GB" altLang="en-US"/>
              <a:t>Claim that elite consensus 'represses' debate on immigration</a:t>
            </a:r>
          </a:p>
          <a:p>
            <a:r>
              <a:rPr lang="en-GB" altLang="en-US"/>
              <a:t>In virtually no European country does main left-wing party retain majority support among white male workers</a:t>
            </a:r>
          </a:p>
        </p:txBody>
      </p:sp>
      <p:pic>
        <p:nvPicPr>
          <p:cNvPr id="84997" name="Picture 5" descr="FN flag"/>
          <p:cNvPicPr>
            <a:picLocks noGrp="1" noChangeAspect="1" noChangeArrowheads="1"/>
          </p:cNvPicPr>
          <p:nvPr>
            <p:ph type="clipArt" sz="half" idx="1"/>
          </p:nvPr>
        </p:nvPicPr>
        <p:blipFill>
          <a:blip r:embed="rId3" cstate="print">
            <a:extLst>
              <a:ext uri="{28A0092B-C50C-407E-A947-70E740481C1C}">
                <a14:useLocalDpi xmlns:a14="http://schemas.microsoft.com/office/drawing/2010/main" xmlns="" val="0"/>
              </a:ext>
            </a:extLst>
          </a:blip>
          <a:srcRect/>
          <a:stretch>
            <a:fillRect/>
          </a:stretch>
        </p:blipFill>
        <p:spPr>
          <a:xfrm>
            <a:off x="1828801" y="1524000"/>
            <a:ext cx="3497263" cy="5105400"/>
          </a:xfrm>
          <a:ln>
            <a:solidFill>
              <a:schemeClr val="tx1"/>
            </a:solidFill>
            <a:miter lim="800000"/>
            <a:headEnd/>
            <a:tailEnd/>
          </a:ln>
        </p:spPr>
      </p:pic>
    </p:spTree>
    <p:extLst>
      <p:ext uri="{BB962C8B-B14F-4D97-AF65-F5344CB8AC3E}">
        <p14:creationId xmlns:p14="http://schemas.microsoft.com/office/powerpoint/2010/main" xmlns="" val="102014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Fascist parties</a:t>
            </a:r>
            <a:endParaRPr lang="en-GB" dirty="0"/>
          </a:p>
        </p:txBody>
      </p:sp>
      <p:sp>
        <p:nvSpPr>
          <p:cNvPr id="6" name="Content Placeholder 5"/>
          <p:cNvSpPr>
            <a:spLocks noGrp="1"/>
          </p:cNvSpPr>
          <p:nvPr>
            <p:ph sz="half" idx="1"/>
          </p:nvPr>
        </p:nvSpPr>
        <p:spPr>
          <a:xfrm>
            <a:off x="838200" y="2018805"/>
            <a:ext cx="4660075" cy="4158158"/>
          </a:xfrm>
        </p:spPr>
        <p:txBody>
          <a:bodyPr>
            <a:normAutofit lnSpcReduction="10000"/>
          </a:bodyPr>
          <a:lstStyle/>
          <a:p>
            <a:r>
              <a:rPr lang="en-GB" dirty="0" smtClean="0"/>
              <a:t>Earlier era of fascist parties (i.e. </a:t>
            </a:r>
            <a:r>
              <a:rPr lang="en-GB" dirty="0" err="1" smtClean="0"/>
              <a:t>Poujadist</a:t>
            </a:r>
            <a:r>
              <a:rPr lang="en-GB" dirty="0" smtClean="0"/>
              <a:t>, NF) seeking return to traditional social structures</a:t>
            </a:r>
          </a:p>
          <a:p>
            <a:r>
              <a:rPr lang="en-GB" dirty="0" smtClean="0"/>
              <a:t>Echo in East and S. European far right today</a:t>
            </a:r>
          </a:p>
          <a:p>
            <a:r>
              <a:rPr lang="en-GB" dirty="0" smtClean="0"/>
              <a:t>Issues such as role of church, illegitimacy of democracy, wrongs of history/irredentism</a:t>
            </a:r>
          </a:p>
          <a:p>
            <a:endParaRPr lang="en-GB"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853687" y="2018805"/>
            <a:ext cx="6102119" cy="4158158"/>
          </a:xfrm>
        </p:spPr>
      </p:pic>
    </p:spTree>
    <p:extLst>
      <p:ext uri="{BB962C8B-B14F-4D97-AF65-F5344CB8AC3E}">
        <p14:creationId xmlns:p14="http://schemas.microsoft.com/office/powerpoint/2010/main" xmlns="" val="249771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Welfare Chauvinism</a:t>
            </a:r>
            <a:endParaRPr lang="en-GB" dirty="0"/>
          </a:p>
        </p:txBody>
      </p:sp>
      <p:sp>
        <p:nvSpPr>
          <p:cNvPr id="3" name="Content Placeholder 2"/>
          <p:cNvSpPr>
            <a:spLocks noGrp="1"/>
          </p:cNvSpPr>
          <p:nvPr>
            <p:ph idx="1"/>
          </p:nvPr>
        </p:nvSpPr>
        <p:spPr/>
        <p:txBody>
          <a:bodyPr/>
          <a:lstStyle/>
          <a:p>
            <a:r>
              <a:rPr lang="en-GB" i="1" dirty="0"/>
              <a:t>‘All parties now espouse </a:t>
            </a:r>
            <a:r>
              <a:rPr lang="en-GB" i="1" dirty="0" err="1"/>
              <a:t>inegalitarian</a:t>
            </a:r>
            <a:r>
              <a:rPr lang="en-GB" i="1" dirty="0"/>
              <a:t> protectionism of the disenfranchised strata of native populations via </a:t>
            </a:r>
            <a:r>
              <a:rPr lang="en-GB" i="1" dirty="0" err="1"/>
              <a:t>outgrouping</a:t>
            </a:r>
            <a:r>
              <a:rPr lang="en-GB" i="1" dirty="0"/>
              <a:t> of ethnic populations and social undesirables condemned under ethnocentric/authoritarian thinking. Welfare chauvinism pace </a:t>
            </a:r>
            <a:r>
              <a:rPr lang="en-GB" i="1" dirty="0" err="1"/>
              <a:t>Kitschelt</a:t>
            </a:r>
            <a:r>
              <a:rPr lang="en-GB" i="1" dirty="0"/>
              <a:t>, seems an essential part of the winning formulae.’</a:t>
            </a:r>
            <a:r>
              <a:rPr lang="en-GB" dirty="0"/>
              <a:t> (</a:t>
            </a:r>
            <a:r>
              <a:rPr lang="en-GB" dirty="0" err="1"/>
              <a:t>Ivarsflaten</a:t>
            </a:r>
            <a:r>
              <a:rPr lang="en-GB" dirty="0"/>
              <a:t>, 2002 p4) </a:t>
            </a:r>
            <a:endParaRPr lang="en-GB" dirty="0" smtClean="0"/>
          </a:p>
          <a:p>
            <a:r>
              <a:rPr lang="en-GB" dirty="0" smtClean="0"/>
              <a:t>If welfare is the issue, why target the </a:t>
            </a:r>
            <a:r>
              <a:rPr lang="en-GB" i="1" dirty="0" smtClean="0"/>
              <a:t>white</a:t>
            </a:r>
            <a:r>
              <a:rPr lang="en-GB" dirty="0" smtClean="0"/>
              <a:t> dispossessed?</a:t>
            </a:r>
            <a:endParaRPr lang="en-GB" dirty="0"/>
          </a:p>
          <a:p>
            <a:endParaRPr lang="en-GB" dirty="0"/>
          </a:p>
        </p:txBody>
      </p:sp>
    </p:spTree>
    <p:extLst>
      <p:ext uri="{BB962C8B-B14F-4D97-AF65-F5344CB8AC3E}">
        <p14:creationId xmlns:p14="http://schemas.microsoft.com/office/powerpoint/2010/main" xmlns="" val="3963837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III.  Political Explanations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81943" y="1376347"/>
            <a:ext cx="7101443" cy="5157890"/>
          </a:xfrm>
        </p:spPr>
      </p:pic>
    </p:spTree>
    <p:extLst>
      <p:ext uri="{BB962C8B-B14F-4D97-AF65-F5344CB8AC3E}">
        <p14:creationId xmlns:p14="http://schemas.microsoft.com/office/powerpoint/2010/main" xmlns="" val="2544360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Weaker Parties</a:t>
            </a:r>
            <a:endParaRPr lang="en-GB"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187532" y="1690264"/>
            <a:ext cx="4741516" cy="4888666"/>
          </a:xfrm>
        </p:spPr>
      </p:pic>
      <p:sp>
        <p:nvSpPr>
          <p:cNvPr id="6" name="Content Placeholder 5"/>
          <p:cNvSpPr>
            <a:spLocks noGrp="1"/>
          </p:cNvSpPr>
          <p:nvPr>
            <p:ph sz="half" idx="2"/>
          </p:nvPr>
        </p:nvSpPr>
        <p:spPr/>
        <p:txBody>
          <a:bodyPr/>
          <a:lstStyle/>
          <a:p>
            <a:r>
              <a:rPr lang="en-GB" dirty="0" smtClean="0"/>
              <a:t>Trinity of trade union, religion and party eroding in society</a:t>
            </a:r>
          </a:p>
          <a:p>
            <a:r>
              <a:rPr lang="en-GB" dirty="0" smtClean="0"/>
              <a:t>I.e. unravelling of Dutch </a:t>
            </a:r>
            <a:r>
              <a:rPr lang="en-GB" dirty="0" err="1" smtClean="0"/>
              <a:t>pillarised</a:t>
            </a:r>
            <a:r>
              <a:rPr lang="en-GB" dirty="0" smtClean="0"/>
              <a:t> party system based on ideology and religion</a:t>
            </a:r>
          </a:p>
          <a:p>
            <a:r>
              <a:rPr lang="en-GB" dirty="0" smtClean="0"/>
              <a:t>Less social capital and political participation</a:t>
            </a:r>
            <a:endParaRPr lang="en-GB" dirty="0"/>
          </a:p>
        </p:txBody>
      </p:sp>
    </p:spTree>
    <p:extLst>
      <p:ext uri="{BB962C8B-B14F-4D97-AF65-F5344CB8AC3E}">
        <p14:creationId xmlns:p14="http://schemas.microsoft.com/office/powerpoint/2010/main" xmlns="" val="2674332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69" y="0"/>
            <a:ext cx="10486901" cy="1353787"/>
          </a:xfrm>
        </p:spPr>
        <p:txBody>
          <a:bodyPr/>
          <a:lstStyle/>
          <a:p>
            <a:r>
              <a:rPr lang="en-GB" dirty="0" smtClean="0"/>
              <a:t>…….</a:t>
            </a:r>
            <a:endParaRPr lang="en-GB"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0" y="2125683"/>
            <a:ext cx="5237018" cy="3823854"/>
          </a:xfrm>
        </p:spPr>
      </p:pic>
      <p:sp>
        <p:nvSpPr>
          <p:cNvPr id="4" name="Content Placeholder 3"/>
          <p:cNvSpPr>
            <a:spLocks noGrp="1"/>
          </p:cNvSpPr>
          <p:nvPr>
            <p:ph sz="half" idx="2"/>
          </p:nvPr>
        </p:nvSpPr>
        <p:spPr>
          <a:xfrm>
            <a:off x="231074" y="997527"/>
            <a:ext cx="10819410" cy="4253160"/>
          </a:xfrm>
        </p:spPr>
        <p:txBody>
          <a:bodyPr/>
          <a:lstStyle/>
          <a:p>
            <a:r>
              <a:rPr lang="en-GB" dirty="0" smtClean="0"/>
              <a:t>Weaker parties, less connection to society</a:t>
            </a:r>
          </a:p>
          <a:p>
            <a:r>
              <a:rPr lang="en-GB" dirty="0" smtClean="0"/>
              <a:t>Younger generations less trusting and participatory?</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68092" y="2078182"/>
            <a:ext cx="6603174" cy="4507936"/>
          </a:xfrm>
          <a:prstGeom prst="rect">
            <a:avLst/>
          </a:prstGeom>
        </p:spPr>
      </p:pic>
    </p:spTree>
    <p:extLst>
      <p:ext uri="{BB962C8B-B14F-4D97-AF65-F5344CB8AC3E}">
        <p14:creationId xmlns:p14="http://schemas.microsoft.com/office/powerpoint/2010/main" xmlns="" val="3854689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Opportunity Interpretation</a:t>
            </a:r>
            <a:endParaRPr lang="en-GB" dirty="0"/>
          </a:p>
        </p:txBody>
      </p:sp>
      <p:sp>
        <p:nvSpPr>
          <p:cNvPr id="3" name="Content Placeholder 2"/>
          <p:cNvSpPr>
            <a:spLocks noGrp="1"/>
          </p:cNvSpPr>
          <p:nvPr>
            <p:ph idx="1"/>
          </p:nvPr>
        </p:nvSpPr>
        <p:spPr/>
        <p:txBody>
          <a:bodyPr/>
          <a:lstStyle/>
          <a:p>
            <a:r>
              <a:rPr lang="en-GB" dirty="0"/>
              <a:t>‘</a:t>
            </a:r>
            <a:r>
              <a:rPr lang="en-GB" i="1" dirty="0"/>
              <a:t>The New right is the offspring of the post industrialisation of advanced capitalist economies, of changes within the pattern of competition within democratic party systems and of political entrepreneurs finding new electoral niches, they are able to exploit with racist, authoritarian and populist slogans.’ </a:t>
            </a:r>
            <a:r>
              <a:rPr lang="en-GB" dirty="0"/>
              <a:t>(</a:t>
            </a:r>
            <a:r>
              <a:rPr lang="en-GB" dirty="0" err="1"/>
              <a:t>Kitschelt</a:t>
            </a:r>
            <a:r>
              <a:rPr lang="en-GB" dirty="0"/>
              <a:t>, 1995 p43)</a:t>
            </a:r>
          </a:p>
          <a:p>
            <a:endParaRPr lang="en-GB" dirty="0"/>
          </a:p>
        </p:txBody>
      </p:sp>
    </p:spTree>
    <p:extLst>
      <p:ext uri="{BB962C8B-B14F-4D97-AF65-F5344CB8AC3E}">
        <p14:creationId xmlns:p14="http://schemas.microsoft.com/office/powerpoint/2010/main" xmlns="" val="4017621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Consensus View Emerging</a:t>
            </a:r>
            <a:endParaRPr lang="en-GB" dirty="0"/>
          </a:p>
        </p:txBody>
      </p:sp>
      <p:sp>
        <p:nvSpPr>
          <p:cNvPr id="5" name="Content Placeholder 4"/>
          <p:cNvSpPr>
            <a:spLocks noGrp="1"/>
          </p:cNvSpPr>
          <p:nvPr>
            <p:ph idx="1"/>
          </p:nvPr>
        </p:nvSpPr>
        <p:spPr/>
        <p:txBody>
          <a:bodyPr/>
          <a:lstStyle/>
          <a:p>
            <a:r>
              <a:rPr lang="en-GB" dirty="0" smtClean="0"/>
              <a:t>Empirical work shows that culture matters more than economics or political alienation in explaining far right support in survey data (Mudde, Lubbers, Ford &amp; Goodwin)</a:t>
            </a:r>
          </a:p>
          <a:p>
            <a:r>
              <a:rPr lang="en-GB" dirty="0" smtClean="0"/>
              <a:t>Education often more important than class in correlating with far right support in surveys</a:t>
            </a:r>
          </a:p>
          <a:p>
            <a:r>
              <a:rPr lang="en-GB" dirty="0" smtClean="0"/>
              <a:t>Key role of rapid change, dislocation, alienation</a:t>
            </a:r>
          </a:p>
          <a:p>
            <a:r>
              <a:rPr lang="en-GB" dirty="0" smtClean="0"/>
              <a:t>Still, one might argue that individuals are displacing concern over economic insecurity, declining social connectedness and political alienation onto immigrants/minorities</a:t>
            </a:r>
          </a:p>
          <a:p>
            <a:endParaRPr lang="en-GB" dirty="0"/>
          </a:p>
        </p:txBody>
      </p:sp>
    </p:spTree>
    <p:extLst>
      <p:ext uri="{BB962C8B-B14F-4D97-AF65-F5344CB8AC3E}">
        <p14:creationId xmlns:p14="http://schemas.microsoft.com/office/powerpoint/2010/main" xmlns="" val="676659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766" t="14766" r="14766" b="9843"/>
          <a:stretch>
            <a:fillRect/>
          </a:stretch>
        </p:blipFill>
        <p:spPr bwMode="auto">
          <a:xfrm>
            <a:off x="1828800" y="0"/>
            <a:ext cx="8534400" cy="68468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63" name="Oval 3"/>
          <p:cNvSpPr>
            <a:spLocks noChangeArrowheads="1"/>
          </p:cNvSpPr>
          <p:nvPr/>
        </p:nvSpPr>
        <p:spPr bwMode="auto">
          <a:xfrm>
            <a:off x="9296400" y="3352800"/>
            <a:ext cx="6096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2164" name="Oval 4"/>
          <p:cNvSpPr>
            <a:spLocks noChangeArrowheads="1"/>
          </p:cNvSpPr>
          <p:nvPr/>
        </p:nvSpPr>
        <p:spPr bwMode="auto">
          <a:xfrm>
            <a:off x="9296400" y="4114800"/>
            <a:ext cx="6096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190112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164"/>
                                        </p:tgtEl>
                                        <p:attrNameLst>
                                          <p:attrName>style.visibility</p:attrName>
                                        </p:attrNameLst>
                                      </p:cBhvr>
                                      <p:to>
                                        <p:strVal val="visible"/>
                                      </p:to>
                                    </p:set>
                                    <p:anim calcmode="lin" valueType="num">
                                      <p:cBhvr additive="base">
                                        <p:cTn id="11" dur="500" fill="hold"/>
                                        <p:tgtEl>
                                          <p:spTgt spid="92164"/>
                                        </p:tgtEl>
                                        <p:attrNameLst>
                                          <p:attrName>ppt_x</p:attrName>
                                        </p:attrNameLst>
                                      </p:cBhvr>
                                      <p:tavLst>
                                        <p:tav tm="0">
                                          <p:val>
                                            <p:strVal val="0-#ppt_w/2"/>
                                          </p:val>
                                        </p:tav>
                                        <p:tav tm="100000">
                                          <p:val>
                                            <p:strVal val="#ppt_x"/>
                                          </p:val>
                                        </p:tav>
                                      </p:tavLst>
                                    </p:anim>
                                    <p:anim calcmode="lin" valueType="num">
                                      <p:cBhvr additive="base">
                                        <p:cTn id="12" dur="500" fill="hold"/>
                                        <p:tgtEl>
                                          <p:spTgt spid="92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766" t="13289" r="14766" b="9843"/>
          <a:stretch>
            <a:fillRect/>
          </a:stretch>
        </p:blipFill>
        <p:spPr bwMode="auto">
          <a:xfrm>
            <a:off x="2057400" y="63500"/>
            <a:ext cx="8305800" cy="67945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3187" name="Oval 3"/>
          <p:cNvSpPr>
            <a:spLocks noChangeArrowheads="1"/>
          </p:cNvSpPr>
          <p:nvPr/>
        </p:nvSpPr>
        <p:spPr bwMode="auto">
          <a:xfrm>
            <a:off x="8915400" y="2819400"/>
            <a:ext cx="762000" cy="5334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3188" name="Oval 4"/>
          <p:cNvSpPr>
            <a:spLocks noChangeArrowheads="1"/>
          </p:cNvSpPr>
          <p:nvPr/>
        </p:nvSpPr>
        <p:spPr bwMode="auto">
          <a:xfrm>
            <a:off x="8991600" y="35052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3189" name="Oval 5"/>
          <p:cNvSpPr>
            <a:spLocks noChangeArrowheads="1"/>
          </p:cNvSpPr>
          <p:nvPr/>
        </p:nvSpPr>
        <p:spPr bwMode="auto">
          <a:xfrm>
            <a:off x="8991600" y="39624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3190" name="Oval 6"/>
          <p:cNvSpPr>
            <a:spLocks noChangeArrowheads="1"/>
          </p:cNvSpPr>
          <p:nvPr/>
        </p:nvSpPr>
        <p:spPr bwMode="auto">
          <a:xfrm>
            <a:off x="8991600" y="63246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3191" name="Oval 7"/>
          <p:cNvSpPr>
            <a:spLocks noChangeArrowheads="1"/>
          </p:cNvSpPr>
          <p:nvPr/>
        </p:nvSpPr>
        <p:spPr bwMode="auto">
          <a:xfrm>
            <a:off x="8915400" y="16764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290052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0-#ppt_w/2"/>
                                          </p:val>
                                        </p:tav>
                                        <p:tav tm="100000">
                                          <p:val>
                                            <p:strVal val="#ppt_x"/>
                                          </p:val>
                                        </p:tav>
                                      </p:tavLst>
                                    </p:anim>
                                    <p:anim calcmode="lin" valueType="num">
                                      <p:cBhvr additive="base">
                                        <p:cTn id="8"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9"/>
                                        </p:tgtEl>
                                        <p:attrNameLst>
                                          <p:attrName>style.visibility</p:attrName>
                                        </p:attrNameLst>
                                      </p:cBhvr>
                                      <p:to>
                                        <p:strVal val="visible"/>
                                      </p:to>
                                    </p:set>
                                    <p:anim calcmode="lin" valueType="num">
                                      <p:cBhvr additive="base">
                                        <p:cTn id="13" dur="500" fill="hold"/>
                                        <p:tgtEl>
                                          <p:spTgt spid="93189"/>
                                        </p:tgtEl>
                                        <p:attrNameLst>
                                          <p:attrName>ppt_x</p:attrName>
                                        </p:attrNameLst>
                                      </p:cBhvr>
                                      <p:tavLst>
                                        <p:tav tm="0">
                                          <p:val>
                                            <p:strVal val="0-#ppt_w/2"/>
                                          </p:val>
                                        </p:tav>
                                        <p:tav tm="100000">
                                          <p:val>
                                            <p:strVal val="#ppt_x"/>
                                          </p:val>
                                        </p:tav>
                                      </p:tavLst>
                                    </p:anim>
                                    <p:anim calcmode="lin" valueType="num">
                                      <p:cBhvr additive="base">
                                        <p:cTn id="14" dur="500" fill="hold"/>
                                        <p:tgtEl>
                                          <p:spTgt spid="931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90"/>
                                        </p:tgtEl>
                                        <p:attrNameLst>
                                          <p:attrName>style.visibility</p:attrName>
                                        </p:attrNameLst>
                                      </p:cBhvr>
                                      <p:to>
                                        <p:strVal val="visible"/>
                                      </p:to>
                                    </p:set>
                                    <p:anim calcmode="lin" valueType="num">
                                      <p:cBhvr additive="base">
                                        <p:cTn id="19" dur="500" fill="hold"/>
                                        <p:tgtEl>
                                          <p:spTgt spid="93190"/>
                                        </p:tgtEl>
                                        <p:attrNameLst>
                                          <p:attrName>ppt_x</p:attrName>
                                        </p:attrNameLst>
                                      </p:cBhvr>
                                      <p:tavLst>
                                        <p:tav tm="0">
                                          <p:val>
                                            <p:strVal val="0-#ppt_w/2"/>
                                          </p:val>
                                        </p:tav>
                                        <p:tav tm="100000">
                                          <p:val>
                                            <p:strVal val="#ppt_x"/>
                                          </p:val>
                                        </p:tav>
                                      </p:tavLst>
                                    </p:anim>
                                    <p:anim calcmode="lin" valueType="num">
                                      <p:cBhvr additive="base">
                                        <p:cTn id="20" dur="500" fill="hold"/>
                                        <p:tgtEl>
                                          <p:spTgt spid="931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gtEl>
                                        <p:attrNameLst>
                                          <p:attrName>style.visibility</p:attrName>
                                        </p:attrNameLst>
                                      </p:cBhvr>
                                      <p:to>
                                        <p:strVal val="visible"/>
                                      </p:to>
                                    </p:set>
                                    <p:anim calcmode="lin" valueType="num">
                                      <p:cBhvr additive="base">
                                        <p:cTn id="25" dur="500" fill="hold"/>
                                        <p:tgtEl>
                                          <p:spTgt spid="93187"/>
                                        </p:tgtEl>
                                        <p:attrNameLst>
                                          <p:attrName>ppt_x</p:attrName>
                                        </p:attrNameLst>
                                      </p:cBhvr>
                                      <p:tavLst>
                                        <p:tav tm="0">
                                          <p:val>
                                            <p:strVal val="0-#ppt_w/2"/>
                                          </p:val>
                                        </p:tav>
                                        <p:tav tm="100000">
                                          <p:val>
                                            <p:strVal val="#ppt_x"/>
                                          </p:val>
                                        </p:tav>
                                      </p:tavLst>
                                    </p:anim>
                                    <p:anim calcmode="lin" valueType="num">
                                      <p:cBhvr additive="base">
                                        <p:cTn id="26" dur="500" fill="hold"/>
                                        <p:tgtEl>
                                          <p:spTgt spid="931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91"/>
                                        </p:tgtEl>
                                        <p:attrNameLst>
                                          <p:attrName>style.visibility</p:attrName>
                                        </p:attrNameLst>
                                      </p:cBhvr>
                                      <p:to>
                                        <p:strVal val="visible"/>
                                      </p:to>
                                    </p:set>
                                    <p:anim calcmode="lin" valueType="num">
                                      <p:cBhvr additive="base">
                                        <p:cTn id="31" dur="500" fill="hold"/>
                                        <p:tgtEl>
                                          <p:spTgt spid="93191"/>
                                        </p:tgtEl>
                                        <p:attrNameLst>
                                          <p:attrName>ppt_x</p:attrName>
                                        </p:attrNameLst>
                                      </p:cBhvr>
                                      <p:tavLst>
                                        <p:tav tm="0">
                                          <p:val>
                                            <p:strVal val="0-#ppt_w/2"/>
                                          </p:val>
                                        </p:tav>
                                        <p:tav tm="100000">
                                          <p:val>
                                            <p:strVal val="#ppt_x"/>
                                          </p:val>
                                        </p:tav>
                                      </p:tavLst>
                                    </p:anim>
                                    <p:anim calcmode="lin" valueType="num">
                                      <p:cBhvr additive="base">
                                        <p:cTn id="32" dur="500" fill="hold"/>
                                        <p:tgtEl>
                                          <p:spTgt spid="93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93188" grpId="0" animBg="1"/>
      <p:bldP spid="93189" grpId="0" animBg="1"/>
      <p:bldP spid="93190" grpId="0" animBg="1"/>
      <p:bldP spid="931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Personality and Fracture</a:t>
            </a:r>
            <a:endParaRPr lang="en-GB"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652295" y="3764478"/>
            <a:ext cx="4391436" cy="3093522"/>
          </a:xfrm>
        </p:spPr>
      </p:pic>
      <p:sp>
        <p:nvSpPr>
          <p:cNvPr id="4" name="Content Placeholder 3"/>
          <p:cNvSpPr>
            <a:spLocks noGrp="1"/>
          </p:cNvSpPr>
          <p:nvPr>
            <p:ph sz="half" idx="2"/>
          </p:nvPr>
        </p:nvSpPr>
        <p:spPr>
          <a:xfrm>
            <a:off x="6172199" y="1413164"/>
            <a:ext cx="5691250" cy="5260768"/>
          </a:xfrm>
        </p:spPr>
        <p:txBody>
          <a:bodyPr>
            <a:normAutofit lnSpcReduction="10000"/>
          </a:bodyPr>
          <a:lstStyle/>
          <a:p>
            <a:r>
              <a:rPr lang="en-GB" dirty="0" smtClean="0"/>
              <a:t>Often formed through splinter/disaffection from a main party</a:t>
            </a:r>
          </a:p>
          <a:p>
            <a:r>
              <a:rPr lang="en-GB" dirty="0" smtClean="0"/>
              <a:t>Far Right parties reliant on charismatic leadership</a:t>
            </a:r>
          </a:p>
          <a:p>
            <a:r>
              <a:rPr lang="en-GB" dirty="0" smtClean="0"/>
              <a:t>Lack institutional bases at local level</a:t>
            </a:r>
          </a:p>
          <a:p>
            <a:r>
              <a:rPr lang="en-GB" dirty="0" smtClean="0"/>
              <a:t>Ideological and personality splits not checked by pragmatism or party discipline</a:t>
            </a:r>
          </a:p>
          <a:p>
            <a:r>
              <a:rPr lang="en-GB" dirty="0" smtClean="0"/>
              <a:t>May have allied street movements or splinter groups</a:t>
            </a:r>
          </a:p>
          <a:p>
            <a:r>
              <a:rPr lang="en-GB" dirty="0" smtClean="0"/>
              <a:t>Rise and fall pattern in party support over time</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61" y="1310677"/>
            <a:ext cx="3057420" cy="3071318"/>
          </a:xfrm>
          <a:prstGeom prst="rect">
            <a:avLst/>
          </a:prstGeom>
        </p:spPr>
      </p:pic>
    </p:spTree>
    <p:extLst>
      <p:ext uri="{BB962C8B-B14F-4D97-AF65-F5344CB8AC3E}">
        <p14:creationId xmlns:p14="http://schemas.microsoft.com/office/powerpoint/2010/main" xmlns="" val="2883213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lstStyle/>
          <a:p>
            <a:r>
              <a:rPr lang="en-GB" dirty="0" smtClean="0"/>
              <a:t>Coalition and Absorption</a:t>
            </a:r>
            <a:endParaRPr lang="en-GB" dirty="0"/>
          </a:p>
        </p:txBody>
      </p:sp>
      <p:sp>
        <p:nvSpPr>
          <p:cNvPr id="6" name="Content Placeholder 5"/>
          <p:cNvSpPr>
            <a:spLocks noGrp="1"/>
          </p:cNvSpPr>
          <p:nvPr>
            <p:ph sz="half" idx="1"/>
          </p:nvPr>
        </p:nvSpPr>
        <p:spPr>
          <a:xfrm>
            <a:off x="0" y="1229213"/>
            <a:ext cx="5677890" cy="5628787"/>
          </a:xfrm>
        </p:spPr>
        <p:txBody>
          <a:bodyPr>
            <a:normAutofit fontScale="92500" lnSpcReduction="10000"/>
          </a:bodyPr>
          <a:lstStyle/>
          <a:p>
            <a:r>
              <a:rPr lang="en-GB" dirty="0" smtClean="0"/>
              <a:t>Where accepted into coalition, as in Italy or Austria, has won respectability for far right</a:t>
            </a:r>
          </a:p>
          <a:p>
            <a:r>
              <a:rPr lang="en-GB" dirty="0" smtClean="0"/>
              <a:t>Far right aims advanced when in coalition</a:t>
            </a:r>
          </a:p>
          <a:p>
            <a:r>
              <a:rPr lang="en-GB" dirty="0" smtClean="0"/>
              <a:t>Decline of multiculturalism, rise of tougher immigration policies (</a:t>
            </a:r>
            <a:r>
              <a:rPr lang="en-GB" dirty="0" err="1" smtClean="0"/>
              <a:t>ie</a:t>
            </a:r>
            <a:r>
              <a:rPr lang="en-GB" dirty="0" smtClean="0"/>
              <a:t> Denmark) ascribed to influence of far right (i.e. Brubaker’s work)</a:t>
            </a:r>
          </a:p>
          <a:p>
            <a:r>
              <a:rPr lang="en-GB" dirty="0" smtClean="0"/>
              <a:t>Does co-opting the far right strengthen or weaken it?</a:t>
            </a:r>
          </a:p>
          <a:p>
            <a:r>
              <a:rPr lang="en-GB" dirty="0" smtClean="0"/>
              <a:t>Far right parties, with narrow issue agenda, at an electoral disadvantage</a:t>
            </a:r>
          </a:p>
          <a:p>
            <a:r>
              <a:rPr lang="en-GB" dirty="0" smtClean="0"/>
              <a:t>FPTP hostile to far right parties, with their even vote spreads</a:t>
            </a:r>
          </a:p>
        </p:txBody>
      </p:sp>
      <p:sp>
        <p:nvSpPr>
          <p:cNvPr id="8" name="Content Placeholder 7"/>
          <p:cNvSpPr>
            <a:spLocks noGrp="1"/>
          </p:cNvSpPr>
          <p:nvPr>
            <p:ph sz="half" idx="2"/>
          </p:nvPr>
        </p:nvSpPr>
        <p:spPr/>
        <p:txBody>
          <a:bodyPr>
            <a:normAutofit fontScale="92500" lnSpcReduction="10000"/>
          </a:bodyPr>
          <a:lstStyle/>
          <a:p>
            <a:endParaRPr lang="en-GB"/>
          </a:p>
        </p:txBody>
      </p:sp>
      <p:pic>
        <p:nvPicPr>
          <p:cNvPr id="7" name="Picture 6"/>
          <p:cNvPicPr>
            <a:picLocks noChangeAspect="1"/>
          </p:cNvPicPr>
          <p:nvPr/>
        </p:nvPicPr>
        <p:blipFill>
          <a:blip r:embed="rId3" cstate="print"/>
          <a:stretch>
            <a:fillRect/>
          </a:stretch>
        </p:blipFill>
        <p:spPr>
          <a:xfrm>
            <a:off x="5842660" y="1229213"/>
            <a:ext cx="6273579" cy="56287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9174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Anti-immigrant Populism</a:t>
            </a:r>
            <a:endParaRPr lang="en-GB" dirty="0"/>
          </a:p>
        </p:txBody>
      </p:sp>
      <p:sp>
        <p:nvSpPr>
          <p:cNvPr id="5" name="Content Placeholder 4"/>
          <p:cNvSpPr>
            <a:spLocks noGrp="1"/>
          </p:cNvSpPr>
          <p:nvPr>
            <p:ph sz="half" idx="1"/>
          </p:nvPr>
        </p:nvSpPr>
        <p:spPr>
          <a:xfrm>
            <a:off x="213756" y="1825625"/>
            <a:ext cx="5806044" cy="4705804"/>
          </a:xfrm>
        </p:spPr>
        <p:txBody>
          <a:bodyPr>
            <a:normAutofit fontScale="92500" lnSpcReduction="20000"/>
          </a:bodyPr>
          <a:lstStyle/>
          <a:p>
            <a:r>
              <a:rPr lang="en-GB" dirty="0" smtClean="0"/>
              <a:t>Most W. European parties are populist-democratic not fascist</a:t>
            </a:r>
          </a:p>
          <a:p>
            <a:r>
              <a:rPr lang="en-GB" dirty="0" smtClean="0"/>
              <a:t>Animated by immigration and cultural change rather than return to traditional order of authoritarian monarchy and church</a:t>
            </a:r>
          </a:p>
          <a:p>
            <a:r>
              <a:rPr lang="en-GB" dirty="0" smtClean="0"/>
              <a:t>May be open to gay leadership (</a:t>
            </a:r>
            <a:r>
              <a:rPr lang="en-GB" dirty="0" err="1" smtClean="0"/>
              <a:t>Haider</a:t>
            </a:r>
            <a:r>
              <a:rPr lang="en-GB" dirty="0" smtClean="0"/>
              <a:t>, Fortuyn) and liberal social mores</a:t>
            </a:r>
          </a:p>
          <a:p>
            <a:r>
              <a:rPr lang="en-GB" dirty="0" smtClean="0"/>
              <a:t>Liberalism may be symbol of differentiation from immigrants, esp. Muslims (i.e. EDL counter-jihad, Dutch Freedom Party)</a:t>
            </a:r>
          </a:p>
          <a:p>
            <a:r>
              <a:rPr lang="en-GB" dirty="0" smtClean="0"/>
              <a:t>May be pro-Israel</a:t>
            </a:r>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9800" y="3587090"/>
            <a:ext cx="5814951" cy="3270910"/>
          </a:xfrm>
          <a:prstGeom prst="rect">
            <a:avLst/>
          </a:prstGeom>
        </p:spPr>
      </p:pic>
      <p:sp>
        <p:nvSpPr>
          <p:cNvPr id="9" name="Content Placeholder 8"/>
          <p:cNvSpPr>
            <a:spLocks noGrp="1"/>
          </p:cNvSpPr>
          <p:nvPr>
            <p:ph sz="half" idx="2"/>
          </p:nvPr>
        </p:nvSpPr>
        <p:spPr/>
        <p:txBody>
          <a:bodyPr>
            <a:normAutofit fontScale="92500" lnSpcReduction="20000"/>
          </a:bodyPr>
          <a:lstStyle/>
          <a:p>
            <a:endParaRPr lang="en-GB" dirty="0"/>
          </a:p>
        </p:txBody>
      </p:sp>
      <p:pic>
        <p:nvPicPr>
          <p:cNvPr id="10" name="Content Placeholder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63000" y="599704"/>
            <a:ext cx="3097876" cy="3574472"/>
          </a:xfrm>
          <a:prstGeom prst="rect">
            <a:avLst/>
          </a:prstGeom>
        </p:spPr>
      </p:pic>
    </p:spTree>
    <p:extLst>
      <p:ext uri="{BB962C8B-B14F-4D97-AF65-F5344CB8AC3E}">
        <p14:creationId xmlns:p14="http://schemas.microsoft.com/office/powerpoint/2010/main" xmlns="" val="4124947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65" y="139494"/>
            <a:ext cx="10515600" cy="1325563"/>
          </a:xfrm>
        </p:spPr>
        <p:txBody>
          <a:bodyPr/>
          <a:lstStyle/>
          <a:p>
            <a:r>
              <a:rPr lang="en-GB" dirty="0" smtClean="0"/>
              <a:t>Political Demography?</a:t>
            </a:r>
            <a:endParaRPr lang="en-GB" dirty="0"/>
          </a:p>
        </p:txBody>
      </p:sp>
      <p:sp>
        <p:nvSpPr>
          <p:cNvPr id="3" name="Content Placeholder 2"/>
          <p:cNvSpPr>
            <a:spLocks noGrp="1"/>
          </p:cNvSpPr>
          <p:nvPr>
            <p:ph idx="1"/>
          </p:nvPr>
        </p:nvSpPr>
        <p:spPr>
          <a:xfrm>
            <a:off x="344385" y="1353786"/>
            <a:ext cx="11009416" cy="5153891"/>
          </a:xfrm>
        </p:spPr>
        <p:txBody>
          <a:bodyPr>
            <a:normAutofit/>
          </a:bodyPr>
          <a:lstStyle/>
          <a:p>
            <a:r>
              <a:rPr lang="en-GB" dirty="0" smtClean="0"/>
              <a:t>Increase in share of those of ethnic minorities (whether immigrants or natives such as Roma)</a:t>
            </a:r>
          </a:p>
          <a:p>
            <a:r>
              <a:rPr lang="en-GB" dirty="0" smtClean="0"/>
              <a:t>Either through immigration, higher birth rates, younger age structures</a:t>
            </a:r>
          </a:p>
          <a:p>
            <a:r>
              <a:rPr lang="en-GB" dirty="0" smtClean="0"/>
              <a:t>How strong is the link between ethnic change and perceptions of ethnic change?</a:t>
            </a:r>
          </a:p>
          <a:p>
            <a:r>
              <a:rPr lang="en-GB" dirty="0" smtClean="0"/>
              <a:t>Assimilation or war can undercut concerns which give rise to anti-immigration populism (</a:t>
            </a:r>
            <a:r>
              <a:rPr lang="en-GB" dirty="0" err="1" smtClean="0"/>
              <a:t>ie</a:t>
            </a:r>
            <a:r>
              <a:rPr lang="en-GB" dirty="0" smtClean="0"/>
              <a:t> Scotland, USA)</a:t>
            </a:r>
          </a:p>
          <a:p>
            <a:r>
              <a:rPr lang="en-GB" dirty="0" smtClean="0"/>
              <a:t>Discursive or political culture change can do so as well (</a:t>
            </a:r>
            <a:r>
              <a:rPr lang="en-GB" dirty="0" err="1" smtClean="0"/>
              <a:t>ie</a:t>
            </a:r>
            <a:r>
              <a:rPr lang="en-GB" dirty="0" smtClean="0"/>
              <a:t> N America post 1965)</a:t>
            </a:r>
          </a:p>
          <a:p>
            <a:r>
              <a:rPr lang="en-GB" dirty="0" smtClean="0"/>
              <a:t>How important is ethnic change versus economic dislocation, political populism, </a:t>
            </a:r>
            <a:r>
              <a:rPr lang="en-GB" dirty="0" err="1" smtClean="0"/>
              <a:t>Euroskepticism</a:t>
            </a:r>
            <a:r>
              <a:rPr lang="en-GB" dirty="0" smtClean="0"/>
              <a:t>, traditionalist authoritarianism?</a:t>
            </a:r>
            <a:endParaRPr lang="en-GB" dirty="0"/>
          </a:p>
        </p:txBody>
      </p:sp>
    </p:spTree>
    <p:extLst>
      <p:ext uri="{BB962C8B-B14F-4D97-AF65-F5344CB8AC3E}">
        <p14:creationId xmlns:p14="http://schemas.microsoft.com/office/powerpoint/2010/main" xmlns="" val="2830447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Halo Effect: Ethnic Demography and Geography (2008 BNP vote)</a:t>
            </a:r>
            <a:endParaRPr lang="en-GB" dirty="0"/>
          </a:p>
        </p:txBody>
      </p:sp>
      <p:pic>
        <p:nvPicPr>
          <p:cNvPr id="7" name="Picture 6"/>
          <p:cNvPicPr/>
          <p:nvPr/>
        </p:nvPicPr>
        <p:blipFill>
          <a:blip r:embed="rId3" cstate="print"/>
          <a:srcRect/>
          <a:stretch>
            <a:fillRect/>
          </a:stretch>
        </p:blipFill>
        <p:spPr bwMode="auto">
          <a:xfrm>
            <a:off x="2421020" y="1900051"/>
            <a:ext cx="7349960" cy="4802527"/>
          </a:xfrm>
          <a:prstGeom prst="rect">
            <a:avLst/>
          </a:prstGeom>
          <a:noFill/>
          <a:ln w="9525">
            <a:noFill/>
            <a:miter lim="800000"/>
            <a:headEnd/>
            <a:tailEnd/>
          </a:ln>
        </p:spPr>
      </p:pic>
    </p:spTree>
    <p:extLst>
      <p:ext uri="{BB962C8B-B14F-4D97-AF65-F5344CB8AC3E}">
        <p14:creationId xmlns:p14="http://schemas.microsoft.com/office/powerpoint/2010/main" xmlns="" val="2959919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Far Right has trebled since mid-80s in W Europe</a:t>
            </a:r>
          </a:p>
          <a:p>
            <a:r>
              <a:rPr lang="en-GB" dirty="0" smtClean="0"/>
              <a:t>Economic, political and cultural explanations</a:t>
            </a:r>
          </a:p>
          <a:p>
            <a:r>
              <a:rPr lang="en-GB" dirty="0" smtClean="0"/>
              <a:t>Demography of ethnic change arguably plays an important role</a:t>
            </a:r>
          </a:p>
          <a:p>
            <a:r>
              <a:rPr lang="en-GB" dirty="0" smtClean="0"/>
              <a:t>Ethnic geography also important</a:t>
            </a:r>
          </a:p>
          <a:p>
            <a:r>
              <a:rPr lang="en-GB" dirty="0" smtClean="0"/>
              <a:t>Far right support falls due to infighting, co-optation, assimilation. Often quite rapid</a:t>
            </a:r>
          </a:p>
          <a:p>
            <a:r>
              <a:rPr lang="en-GB" dirty="0" smtClean="0"/>
              <a:t>Far right can shift political cultures and drive policy change in their areas of concern but unlikely to win outright</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xmlns="" val="117279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Respectability and Fascist roots</a:t>
            </a:r>
            <a:endParaRPr lang="en-GB" dirty="0"/>
          </a:p>
        </p:txBody>
      </p:sp>
      <p:sp>
        <p:nvSpPr>
          <p:cNvPr id="5" name="Content Placeholder 4"/>
          <p:cNvSpPr>
            <a:spLocks noGrp="1"/>
          </p:cNvSpPr>
          <p:nvPr>
            <p:ph idx="1"/>
          </p:nvPr>
        </p:nvSpPr>
        <p:spPr/>
        <p:txBody>
          <a:bodyPr/>
          <a:lstStyle/>
          <a:p>
            <a:r>
              <a:rPr lang="en-GB" dirty="0" smtClean="0"/>
              <a:t>Some parties have fascist or street roots (FN, BNP)</a:t>
            </a:r>
          </a:p>
          <a:p>
            <a:r>
              <a:rPr lang="en-GB" dirty="0" smtClean="0"/>
              <a:t>Other parties began as low-tax bourgeois parties (UKIP, Swiss People’s Party)</a:t>
            </a:r>
          </a:p>
          <a:p>
            <a:r>
              <a:rPr lang="en-GB" dirty="0" smtClean="0"/>
              <a:t>Many voters, especially women, tend not to vote for ‘toxic’ party brands with thuggish or violent baggage</a:t>
            </a:r>
          </a:p>
          <a:p>
            <a:r>
              <a:rPr lang="en-GB" dirty="0" smtClean="0"/>
              <a:t>Parties with bourgeois origins more likely to have ‘reputational shield’ (Blinder, Ford 2014) against charges of racism and fascism</a:t>
            </a:r>
            <a:endParaRPr lang="en-GB" dirty="0"/>
          </a:p>
        </p:txBody>
      </p:sp>
    </p:spTree>
    <p:extLst>
      <p:ext uri="{BB962C8B-B14F-4D97-AF65-F5344CB8AC3E}">
        <p14:creationId xmlns:p14="http://schemas.microsoft.com/office/powerpoint/2010/main" xmlns="" val="28852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85254" y="827314"/>
            <a:ext cx="12021491" cy="5203371"/>
          </a:xfrm>
          <a:prstGeom prst="rect">
            <a:avLst/>
          </a:prstGeom>
        </p:spPr>
      </p:pic>
    </p:spTree>
    <p:extLst>
      <p:ext uri="{BB962C8B-B14F-4D97-AF65-F5344CB8AC3E}">
        <p14:creationId xmlns:p14="http://schemas.microsoft.com/office/powerpoint/2010/main" xmlns="" val="249993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22969" t="26250" r="19687" b="8749"/>
          <a:stretch>
            <a:fillRect/>
          </a:stretch>
        </p:blipFill>
        <p:spPr bwMode="auto">
          <a:xfrm>
            <a:off x="2063750" y="1"/>
            <a:ext cx="8064500" cy="68564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914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228600"/>
            <a:ext cx="7772400" cy="762000"/>
          </a:xfrm>
        </p:spPr>
        <p:txBody>
          <a:bodyPr/>
          <a:lstStyle/>
          <a:p>
            <a:r>
              <a:rPr lang="en-GB" altLang="en-US" b="1">
                <a:solidFill>
                  <a:schemeClr val="accent2"/>
                </a:solidFill>
              </a:rPr>
              <a:t>A Rising Force?</a:t>
            </a:r>
            <a:endParaRPr lang="en-GB" altLang="en-US"/>
          </a:p>
        </p:txBody>
      </p:sp>
      <p:graphicFrame>
        <p:nvGraphicFramePr>
          <p:cNvPr id="32777" name="Object 9"/>
          <p:cNvGraphicFramePr>
            <a:graphicFrameLocks noChangeAspect="1"/>
          </p:cNvGraphicFramePr>
          <p:nvPr/>
        </p:nvGraphicFramePr>
        <p:xfrm>
          <a:off x="1752600" y="914400"/>
          <a:ext cx="8458200" cy="5943600"/>
        </p:xfrm>
        <a:graphic>
          <a:graphicData uri="http://schemas.openxmlformats.org/presentationml/2006/ole">
            <p:oleObj spid="_x0000_s9222" name="Worksheet" r:id="rId4" imgW="4671720" imgH="3289680" progId="Excel.Sheet.8">
              <p:embed/>
            </p:oleObj>
          </a:graphicData>
        </a:graphic>
      </p:graphicFrame>
    </p:spTree>
    <p:extLst>
      <p:ext uri="{BB962C8B-B14F-4D97-AF65-F5344CB8AC3E}">
        <p14:creationId xmlns:p14="http://schemas.microsoft.com/office/powerpoint/2010/main" xmlns="" val="189528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1922" y="121103"/>
            <a:ext cx="8696304" cy="6576579"/>
          </a:xfrm>
          <a:prstGeom prst="rect">
            <a:avLst/>
          </a:prstGeom>
        </p:spPr>
      </p:pic>
      <p:cxnSp>
        <p:nvCxnSpPr>
          <p:cNvPr id="4" name="Straight Arrow Connector 3"/>
          <p:cNvCxnSpPr/>
          <p:nvPr/>
        </p:nvCxnSpPr>
        <p:spPr>
          <a:xfrm flipV="1">
            <a:off x="1913906" y="1357310"/>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88768" y="1656607"/>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1054" y="2008909"/>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1054" y="2361211"/>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5690" y="5090924"/>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5691" y="4735068"/>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5853" y="3079048"/>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21922" y="3408772"/>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28254" y="3719944"/>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8856" y="5446780"/>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9669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1289</Words>
  <Application>Microsoft Office PowerPoint</Application>
  <PresentationFormat>Custom</PresentationFormat>
  <Paragraphs>202</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Worksheet</vt:lpstr>
      <vt:lpstr>Chart</vt:lpstr>
      <vt:lpstr>Immigration and the Rise of the Far Right</vt:lpstr>
      <vt:lpstr>The Rise of the Far Right in Europe</vt:lpstr>
      <vt:lpstr>Fascist parties</vt:lpstr>
      <vt:lpstr>Anti-immigrant Populism</vt:lpstr>
      <vt:lpstr>Respectability and Fascist roots</vt:lpstr>
      <vt:lpstr>Slide 6</vt:lpstr>
      <vt:lpstr>Slide 7</vt:lpstr>
      <vt:lpstr>A Rising Force?</vt:lpstr>
      <vt:lpstr>Slide 9</vt:lpstr>
      <vt:lpstr>The story so far (Nov 2015)…</vt:lpstr>
      <vt:lpstr>Economic Explanations</vt:lpstr>
      <vt:lpstr>Public Sector Expansion</vt:lpstr>
      <vt:lpstr>The Rise of Tertiary Sectors..</vt:lpstr>
      <vt:lpstr>Changing Occupations</vt:lpstr>
      <vt:lpstr>Support Base</vt:lpstr>
      <vt:lpstr>Economic Crises</vt:lpstr>
      <vt:lpstr>Cultural Explanations</vt:lpstr>
      <vt:lpstr>The Expansion of Education</vt:lpstr>
      <vt:lpstr>Mass Attitude Change post-1965</vt:lpstr>
      <vt:lpstr>Postmaterialism</vt:lpstr>
      <vt:lpstr>The Rise of Postmaterialist Attitudes?</vt:lpstr>
      <vt:lpstr>Educated, higher status and wealthier people tend to be postmaterialists</vt:lpstr>
      <vt:lpstr>The American Value Structure and the ‘New Class’ (Daniel Bell c. 1980)   </vt:lpstr>
      <vt:lpstr>Slide 24</vt:lpstr>
      <vt:lpstr>The Role of Education - Australia</vt:lpstr>
      <vt:lpstr>The Role of Education &amp; Age, Germany</vt:lpstr>
      <vt:lpstr>Elite Ideological Changes</vt:lpstr>
      <vt:lpstr>The Decline of Class Voting</vt:lpstr>
      <vt:lpstr>The Far Right as a Worker's Party?</vt:lpstr>
      <vt:lpstr>Welfare Chauvinism</vt:lpstr>
      <vt:lpstr>III.  Political Explanations</vt:lpstr>
      <vt:lpstr>Weaker Parties</vt:lpstr>
      <vt:lpstr>…….</vt:lpstr>
      <vt:lpstr>Political Opportunity Interpretation</vt:lpstr>
      <vt:lpstr>Consensus View Emerging</vt:lpstr>
      <vt:lpstr>Slide 36</vt:lpstr>
      <vt:lpstr>Slide 37</vt:lpstr>
      <vt:lpstr>Personality and Fracture</vt:lpstr>
      <vt:lpstr>Coalition and Absorption</vt:lpstr>
      <vt:lpstr>Political Demography?</vt:lpstr>
      <vt:lpstr>Halo Effect: Ethnic Demography and Geography (2008 BNP vote)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and the Rise of the Far Right</dc:title>
  <dc:creator>Eric Kaufmann</dc:creator>
  <cp:lastModifiedBy>Eric Kaufmann</cp:lastModifiedBy>
  <cp:revision>19</cp:revision>
  <dcterms:created xsi:type="dcterms:W3CDTF">2015-02-24T12:06:09Z</dcterms:created>
  <dcterms:modified xsi:type="dcterms:W3CDTF">2016-02-28T21:18:05Z</dcterms:modified>
</cp:coreProperties>
</file>