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7" r:id="rId4"/>
    <p:sldId id="277" r:id="rId5"/>
    <p:sldId id="276" r:id="rId6"/>
    <p:sldId id="278" r:id="rId7"/>
    <p:sldId id="279" r:id="rId8"/>
    <p:sldId id="281" r:id="rId9"/>
    <p:sldId id="268" r:id="rId10"/>
    <p:sldId id="262" r:id="rId11"/>
    <p:sldId id="280" r:id="rId12"/>
    <p:sldId id="269" r:id="rId13"/>
    <p:sldId id="283" r:id="rId14"/>
    <p:sldId id="282" r:id="rId15"/>
    <p:sldId id="284" r:id="rId16"/>
    <p:sldId id="259" r:id="rId17"/>
    <p:sldId id="260" r:id="rId18"/>
    <p:sldId id="261" r:id="rId19"/>
    <p:sldId id="266" r:id="rId20"/>
    <p:sldId id="263" r:id="rId21"/>
    <p:sldId id="274" r:id="rId22"/>
    <p:sldId id="264" r:id="rId23"/>
    <p:sldId id="275" r:id="rId24"/>
    <p:sldId id="267" r:id="rId25"/>
    <p:sldId id="271" r:id="rId26"/>
    <p:sldId id="286" r:id="rId27"/>
    <p:sldId id="272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FE4E-5A28-46C6-AF23-35EC62A55C28}" type="datetimeFigureOut">
              <a:rPr lang="en-GB" smtClean="0"/>
              <a:pPr/>
              <a:t>29/10/2014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D45D3-E756-4966-A02E-DA69CA353B7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45D3-E756-4966-A02E-DA69CA353B7E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45D3-E756-4966-A02E-DA69CA353B7E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45D3-E756-4966-A02E-DA69CA353B7E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45D3-E756-4966-A02E-DA69CA353B7E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45D3-E756-4966-A02E-DA69CA353B7E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45D3-E756-4966-A02E-DA69CA353B7E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45D3-E756-4966-A02E-DA69CA353B7E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45D3-E756-4966-A02E-DA69CA353B7E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45D3-E756-4966-A02E-DA69CA353B7E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45D3-E756-4966-A02E-DA69CA353B7E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45D3-E756-4966-A02E-DA69CA353B7E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45D3-E756-4966-A02E-DA69CA353B7E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45D3-E756-4966-A02E-DA69CA353B7E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45D3-E756-4966-A02E-DA69CA353B7E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45D3-E756-4966-A02E-DA69CA353B7E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45D3-E756-4966-A02E-DA69CA353B7E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45D3-E756-4966-A02E-DA69CA353B7E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45D3-E756-4966-A02E-DA69CA353B7E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45D3-E756-4966-A02E-DA69CA353B7E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45D3-E756-4966-A02E-DA69CA353B7E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45D3-E756-4966-A02E-DA69CA353B7E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45D3-E756-4966-A02E-DA69CA353B7E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45D3-E756-4966-A02E-DA69CA353B7E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45D3-E756-4966-A02E-DA69CA353B7E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45D3-E756-4966-A02E-DA69CA353B7E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45D3-E756-4966-A02E-DA69CA353B7E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45D3-E756-4966-A02E-DA69CA353B7E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45D3-E756-4966-A02E-DA69CA353B7E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6051-B1CD-4A36-8C38-1823F5EAEA73}" type="datetimeFigureOut">
              <a:rPr lang="en-GB" smtClean="0"/>
              <a:pPr/>
              <a:t>29/10/2014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8116-4311-4CBC-A7D7-D21E76A236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6051-B1CD-4A36-8C38-1823F5EAEA73}" type="datetimeFigureOut">
              <a:rPr lang="en-GB" smtClean="0"/>
              <a:pPr/>
              <a:t>29/10/2014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8116-4311-4CBC-A7D7-D21E76A236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6051-B1CD-4A36-8C38-1823F5EAEA73}" type="datetimeFigureOut">
              <a:rPr lang="en-GB" smtClean="0"/>
              <a:pPr/>
              <a:t>29/10/2014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8116-4311-4CBC-A7D7-D21E76A236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6051-B1CD-4A36-8C38-1823F5EAEA73}" type="datetimeFigureOut">
              <a:rPr lang="en-GB" smtClean="0"/>
              <a:pPr/>
              <a:t>29/10/2014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8116-4311-4CBC-A7D7-D21E76A236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6051-B1CD-4A36-8C38-1823F5EAEA73}" type="datetimeFigureOut">
              <a:rPr lang="en-GB" smtClean="0"/>
              <a:pPr/>
              <a:t>29/10/2014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8116-4311-4CBC-A7D7-D21E76A236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6051-B1CD-4A36-8C38-1823F5EAEA73}" type="datetimeFigureOut">
              <a:rPr lang="en-GB" smtClean="0"/>
              <a:pPr/>
              <a:t>29/10/2014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8116-4311-4CBC-A7D7-D21E76A236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6051-B1CD-4A36-8C38-1823F5EAEA73}" type="datetimeFigureOut">
              <a:rPr lang="en-GB" smtClean="0"/>
              <a:pPr/>
              <a:t>29/10/2014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8116-4311-4CBC-A7D7-D21E76A236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6051-B1CD-4A36-8C38-1823F5EAEA73}" type="datetimeFigureOut">
              <a:rPr lang="en-GB" smtClean="0"/>
              <a:pPr/>
              <a:t>29/10/2014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8116-4311-4CBC-A7D7-D21E76A236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6051-B1CD-4A36-8C38-1823F5EAEA73}" type="datetimeFigureOut">
              <a:rPr lang="en-GB" smtClean="0"/>
              <a:pPr/>
              <a:t>29/10/2014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8116-4311-4CBC-A7D7-D21E76A236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6051-B1CD-4A36-8C38-1823F5EAEA73}" type="datetimeFigureOut">
              <a:rPr lang="en-GB" smtClean="0"/>
              <a:pPr/>
              <a:t>29/10/2014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8116-4311-4CBC-A7D7-D21E76A236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D6051-B1CD-4A36-8C38-1823F5EAEA73}" type="datetimeFigureOut">
              <a:rPr lang="en-GB" smtClean="0"/>
              <a:pPr/>
              <a:t>29/10/2014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58116-4311-4CBC-A7D7-D21E76A236D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D6051-B1CD-4A36-8C38-1823F5EAEA73}" type="datetimeFigureOut">
              <a:rPr lang="en-GB" smtClean="0"/>
              <a:pPr/>
              <a:t>29/10/2014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58116-4311-4CBC-A7D7-D21E76A236D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Demographic and Democratic Transitions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9144000" cy="517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en-GB" dirty="0" smtClean="0"/>
              <a:t>How important is this?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Youth as Destabilising for Democracy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640960" cy="5328592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Revolution good for democracy if society is not democratic</a:t>
            </a:r>
          </a:p>
          <a:p>
            <a:r>
              <a:rPr lang="en-GB" dirty="0" smtClean="0"/>
              <a:t>But if society is democratic, youth movements may support anti-democratic tendencies </a:t>
            </a:r>
          </a:p>
          <a:p>
            <a:r>
              <a:rPr lang="en-GB" dirty="0" smtClean="0"/>
              <a:t>Youth revolts may not support pluralism and messy politics of compromise, i.e. liberalism</a:t>
            </a:r>
          </a:p>
          <a:p>
            <a:r>
              <a:rPr lang="en-GB" dirty="0" smtClean="0"/>
              <a:t>May not support judiciary, open society, rights of opponents</a:t>
            </a:r>
          </a:p>
          <a:p>
            <a:r>
              <a:rPr lang="en-GB" dirty="0" smtClean="0"/>
              <a:t>Young may be impatient with institutions and procedure</a:t>
            </a:r>
          </a:p>
          <a:p>
            <a:r>
              <a:rPr lang="en-GB" dirty="0" smtClean="0"/>
              <a:t>Can limit consolidation of democracy</a:t>
            </a:r>
          </a:p>
          <a:p>
            <a:r>
              <a:rPr lang="en-GB" u="sng" dirty="0" smtClean="0"/>
              <a:t>Can scare established groups into supporting dictatorships or preventing reform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Was Youth a factor in rise of Nazism?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506916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In 1933, the age group from 20–45 was the largest </a:t>
            </a:r>
            <a:r>
              <a:rPr lang="en-GB" dirty="0" smtClean="0"/>
              <a:t>in German </a:t>
            </a:r>
            <a:r>
              <a:rPr lang="en-GB" dirty="0"/>
              <a:t>history, both in absolute and relative </a:t>
            </a:r>
            <a:r>
              <a:rPr lang="en-GB" dirty="0" smtClean="0"/>
              <a:t>numbers</a:t>
            </a:r>
          </a:p>
          <a:p>
            <a:r>
              <a:rPr lang="en-GB" dirty="0"/>
              <a:t>In 1925, young men between 15 and 29 years of age made </a:t>
            </a:r>
            <a:r>
              <a:rPr lang="en-GB" dirty="0" smtClean="0"/>
              <a:t>up around </a:t>
            </a:r>
            <a:r>
              <a:rPr lang="en-GB" dirty="0"/>
              <a:t>20% of the total </a:t>
            </a:r>
            <a:r>
              <a:rPr lang="en-GB" dirty="0" smtClean="0"/>
              <a:t>German adult population (just 14% in France). Shrank </a:t>
            </a:r>
            <a:r>
              <a:rPr lang="en-GB" dirty="0"/>
              <a:t>to 13.3% </a:t>
            </a:r>
            <a:r>
              <a:rPr lang="en-GB" dirty="0" smtClean="0"/>
              <a:t>in 1973</a:t>
            </a:r>
          </a:p>
          <a:p>
            <a:r>
              <a:rPr lang="en-GB" dirty="0" smtClean="0"/>
              <a:t>Millions of recruits to Nazi and Communist street gangs in interwar period</a:t>
            </a:r>
            <a:endParaRPr lang="en-GB" dirty="0"/>
          </a:p>
        </p:txBody>
      </p:sp>
      <p:pic>
        <p:nvPicPr>
          <p:cNvPr id="6" name="Content Placeholder 5" descr="nazi rall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881"/>
            <a:ext cx="4471392" cy="276133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Youth and nationalism?</a:t>
            </a:r>
            <a:endParaRPr lang="en-GB" dirty="0"/>
          </a:p>
        </p:txBody>
      </p:sp>
      <p:pic>
        <p:nvPicPr>
          <p:cNvPr id="5" name="Content Placeholder 4" descr="IRA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1865010"/>
            <a:ext cx="4437254" cy="3580214"/>
          </a:xfrm>
        </p:spPr>
      </p:pic>
      <p:pic>
        <p:nvPicPr>
          <p:cNvPr id="6" name="Content Placeholder 5" descr="bosnian serb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276873"/>
            <a:ext cx="4334454" cy="296990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Youth and Islamism?</a:t>
            </a:r>
            <a:endParaRPr lang="en-GB" dirty="0"/>
          </a:p>
        </p:txBody>
      </p:sp>
      <p:pic>
        <p:nvPicPr>
          <p:cNvPr id="10" name="Content Placeholder 9" descr="Muslim brotherhood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-10976" y="2204864"/>
            <a:ext cx="4506776" cy="3004517"/>
          </a:xfrm>
        </p:spPr>
      </p:pic>
      <p:pic>
        <p:nvPicPr>
          <p:cNvPr id="11" name="Content Placeholder 10" descr="Iranian-Revolution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880"/>
            <a:ext cx="4437976" cy="277855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Demography-Democracy Link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 broad phenomenon encompassing:</a:t>
            </a:r>
          </a:p>
          <a:p>
            <a:r>
              <a:rPr lang="en-GB" dirty="0" smtClean="0"/>
              <a:t>Youth and violence</a:t>
            </a:r>
          </a:p>
          <a:p>
            <a:r>
              <a:rPr lang="en-GB" dirty="0" smtClean="0"/>
              <a:t>Youth in urban areas, unemployed</a:t>
            </a:r>
          </a:p>
          <a:p>
            <a:r>
              <a:rPr lang="en-GB" dirty="0" smtClean="0"/>
              <a:t>Youth and transformative ideologies</a:t>
            </a:r>
          </a:p>
          <a:p>
            <a:r>
              <a:rPr lang="en-GB" dirty="0" smtClean="0"/>
              <a:t>Youth and impatience with institutions and procedures</a:t>
            </a:r>
          </a:p>
          <a:p>
            <a:r>
              <a:rPr lang="en-GB" dirty="0" smtClean="0"/>
              <a:t>Youth instilling fear into established groups, stalling reforms</a:t>
            </a:r>
          </a:p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and 3</a:t>
            </a:r>
            <a:r>
              <a:rPr lang="en-GB" baseline="30000" dirty="0" smtClean="0"/>
              <a:t>rd</a:t>
            </a:r>
            <a:r>
              <a:rPr lang="en-GB" dirty="0" smtClean="0"/>
              <a:t> order effects of demography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51868"/>
            <a:ext cx="5976664" cy="680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5458"/>
            <a:ext cx="8983347" cy="454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10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5796135" cy="70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3275856" y="2564904"/>
            <a:ext cx="108012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932040" y="2564904"/>
            <a:ext cx="1080120" cy="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12160" y="23488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?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Democracy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Key question is whether developing countries can become stable liberal democracies</a:t>
            </a:r>
          </a:p>
          <a:p>
            <a:r>
              <a:rPr lang="en-GB" dirty="0" smtClean="0"/>
              <a:t>Neoconservative and liberal internationalist views optimistic (i.e. Fukuyama)</a:t>
            </a:r>
          </a:p>
          <a:p>
            <a:r>
              <a:rPr lang="en-GB" dirty="0" smtClean="0"/>
              <a:t>Huntington – pessimistic, due to absence of liberal culture in many societies</a:t>
            </a:r>
          </a:p>
          <a:p>
            <a:r>
              <a:rPr lang="en-GB" dirty="0" smtClean="0"/>
              <a:t>But might population be part of the equation?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201400" cy="1194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Spurious Link?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Proportion of Youth correlated at over .5 with GDP per capita</a:t>
            </a:r>
          </a:p>
          <a:p>
            <a:r>
              <a:rPr lang="en-GB" dirty="0" smtClean="0"/>
              <a:t>Correlated with education, women’s rights, liberalism and economic stability</a:t>
            </a:r>
          </a:p>
          <a:p>
            <a:r>
              <a:rPr lang="en-GB" dirty="0" smtClean="0"/>
              <a:t>Does it still matter after we have controlled for all of this?</a:t>
            </a:r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57538" cy="832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1187624" y="260648"/>
            <a:ext cx="1008112" cy="18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1763688" y="4725144"/>
            <a:ext cx="1008112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899592" y="2276872"/>
            <a:ext cx="1872208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2205" y="0"/>
            <a:ext cx="92684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-108520" y="1052736"/>
            <a:ext cx="9577064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820525" cy="732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3563888" y="1484784"/>
            <a:ext cx="856895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Instability of Democracy in </a:t>
            </a:r>
            <a:br>
              <a:rPr lang="en-GB" dirty="0" smtClean="0"/>
            </a:br>
            <a:r>
              <a:rPr lang="en-GB" dirty="0" smtClean="0"/>
              <a:t>Youthful Countries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88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Full </a:t>
            </a:r>
            <a:r>
              <a:rPr lang="en-GB" dirty="0"/>
              <a:t>or partial </a:t>
            </a:r>
            <a:r>
              <a:rPr lang="en-GB" dirty="0" smtClean="0"/>
              <a:t>democracies with young men exceeding </a:t>
            </a:r>
            <a:r>
              <a:rPr lang="en-GB" dirty="0"/>
              <a:t>19.9% of </a:t>
            </a:r>
            <a:r>
              <a:rPr lang="en-GB" dirty="0" smtClean="0"/>
              <a:t>adult </a:t>
            </a:r>
            <a:r>
              <a:rPr lang="en-GB" dirty="0"/>
              <a:t>population have </a:t>
            </a:r>
            <a:r>
              <a:rPr lang="en-GB" dirty="0" smtClean="0"/>
              <a:t>a probability </a:t>
            </a:r>
            <a:r>
              <a:rPr lang="en-GB" dirty="0"/>
              <a:t>of 23.1% of becoming a dictatorship within the next five years,</a:t>
            </a:r>
          </a:p>
          <a:p>
            <a:r>
              <a:rPr lang="en-GB" dirty="0"/>
              <a:t>whereas this probability is 4.6% for democracies with less young men.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246572"/>
            <a:ext cx="4953830" cy="527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7308304" y="2204864"/>
            <a:ext cx="1835696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Or do we need the young to shake things up?</a:t>
            </a:r>
            <a:endParaRPr lang="en-GB" dirty="0"/>
          </a:p>
        </p:txBody>
      </p:sp>
      <p:pic>
        <p:nvPicPr>
          <p:cNvPr id="5" name="Content Placeholder 4" descr="Vladimir_Putin_-_200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01374" y="1600200"/>
            <a:ext cx="3150252" cy="4525963"/>
          </a:xfrm>
        </p:spPr>
      </p:pic>
      <p:pic>
        <p:nvPicPr>
          <p:cNvPr id="6" name="Content Placeholder 5" descr="XI JINPING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110620" y="1988840"/>
            <a:ext cx="5040442" cy="3127131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>
            <a:normAutofit/>
          </a:bodyPr>
          <a:lstStyle/>
          <a:p>
            <a:r>
              <a:rPr lang="en-GB" dirty="0" smtClean="0"/>
              <a:t>Young can:</a:t>
            </a:r>
          </a:p>
          <a:p>
            <a:pPr lvl="1"/>
            <a:r>
              <a:rPr lang="en-GB" sz="3200" dirty="0" smtClean="0"/>
              <a:t>spur democratic revolution</a:t>
            </a:r>
          </a:p>
          <a:p>
            <a:pPr lvl="1"/>
            <a:r>
              <a:rPr lang="en-GB" sz="3200" dirty="0" smtClean="0"/>
              <a:t>also spur undemocratic revolution</a:t>
            </a:r>
          </a:p>
          <a:p>
            <a:pPr lvl="1"/>
            <a:r>
              <a:rPr lang="en-GB" sz="3200" dirty="0" smtClean="0"/>
              <a:t>cause established groups to fear change, preventing democracy</a:t>
            </a:r>
          </a:p>
          <a:p>
            <a:pPr lvl="1"/>
            <a:r>
              <a:rPr lang="en-GB" sz="3200" dirty="0" smtClean="0"/>
              <a:t>put pressure on institutions and employment, driving political instability</a:t>
            </a:r>
          </a:p>
          <a:p>
            <a:pPr lvl="1"/>
            <a:r>
              <a:rPr lang="en-GB" sz="3200" dirty="0" smtClean="0"/>
              <a:t>cause more violence and short-termism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GB" sz="3200" dirty="0" smtClean="0"/>
              <a:t>Young may:</a:t>
            </a:r>
          </a:p>
          <a:p>
            <a:pPr marL="742950" lvl="2" indent="-342900"/>
            <a:r>
              <a:rPr lang="en-GB" sz="3200" dirty="0" smtClean="0"/>
              <a:t>be a problem for consolidation of liberal procedures, rules, institutions, practices</a:t>
            </a:r>
          </a:p>
          <a:p>
            <a:pPr marL="742950" lvl="2" indent="-342900"/>
            <a:r>
              <a:rPr lang="en-GB" sz="3200" dirty="0" smtClean="0"/>
              <a:t>Be unwilling to be tolerant of difference, opposition and pluralism</a:t>
            </a:r>
          </a:p>
          <a:p>
            <a:pPr marL="742950" lvl="2" indent="-342900"/>
            <a:endParaRPr lang="en-GB" sz="3200" dirty="0" smtClean="0"/>
          </a:p>
          <a:p>
            <a:r>
              <a:rPr lang="en-GB" dirty="0" smtClean="0"/>
              <a:t>So demographic transition can lead to democratic transition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Demography and Democracy: </a:t>
            </a:r>
            <a:br>
              <a:rPr lang="en-GB" dirty="0" smtClean="0"/>
            </a:br>
            <a:r>
              <a:rPr lang="en-GB" dirty="0" smtClean="0"/>
              <a:t>what is the link?</a:t>
            </a:r>
            <a:endParaRPr lang="en-GB" dirty="0"/>
          </a:p>
        </p:txBody>
      </p:sp>
      <p:pic>
        <p:nvPicPr>
          <p:cNvPr id="4" name="Content Placeholder 3" descr="arab spring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36688" y="1600200"/>
            <a:ext cx="7270623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Demographic Transition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Lower death rate, especially among younger people</a:t>
            </a:r>
          </a:p>
          <a:p>
            <a:r>
              <a:rPr lang="en-GB" dirty="0" smtClean="0"/>
              <a:t>Reduced population growth</a:t>
            </a:r>
          </a:p>
          <a:p>
            <a:r>
              <a:rPr lang="en-GB" dirty="0" smtClean="0"/>
              <a:t>Mature age structure</a:t>
            </a:r>
          </a:p>
          <a:p>
            <a:r>
              <a:rPr lang="en-GB" dirty="0" smtClean="0"/>
              <a:t>Less pressure on economy and institutions, at elite and mass levels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Aspects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Young men as </a:t>
            </a:r>
            <a:r>
              <a:rPr lang="en-GB" b="1" i="1" dirty="0" smtClean="0"/>
              <a:t>revolutionary</a:t>
            </a:r>
            <a:r>
              <a:rPr lang="en-GB" dirty="0" smtClean="0"/>
              <a:t> force, can bring democracy</a:t>
            </a:r>
          </a:p>
          <a:p>
            <a:r>
              <a:rPr lang="en-GB" dirty="0" smtClean="0"/>
              <a:t>Young men as </a:t>
            </a:r>
            <a:r>
              <a:rPr lang="en-GB" b="1" i="1" dirty="0" smtClean="0"/>
              <a:t>destabilising</a:t>
            </a:r>
            <a:r>
              <a:rPr lang="en-GB" dirty="0" smtClean="0"/>
              <a:t> force, can prevent liberal democracy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Goldstone on Revolutions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68760"/>
            <a:ext cx="4495800" cy="532859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1688, 1789, 1848, 1917</a:t>
            </a:r>
          </a:p>
          <a:p>
            <a:r>
              <a:rPr lang="en-GB" sz="2400" dirty="0" smtClean="0"/>
              <a:t>Also pressures in 19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</a:t>
            </a:r>
            <a:r>
              <a:rPr lang="en-GB" sz="2400" dirty="0" err="1" smtClean="0"/>
              <a:t>c</a:t>
            </a:r>
            <a:r>
              <a:rPr lang="en-GB" sz="2400" dirty="0" smtClean="0"/>
              <a:t> Ottoman Empire, Japan and China</a:t>
            </a:r>
          </a:p>
          <a:p>
            <a:r>
              <a:rPr lang="en-GB" sz="2400" dirty="0" smtClean="0"/>
              <a:t>All preceded by young, growing populations</a:t>
            </a:r>
          </a:p>
          <a:p>
            <a:r>
              <a:rPr lang="en-GB" sz="2400" dirty="0" smtClean="0"/>
              <a:t>Peasant uprisings and discontent</a:t>
            </a:r>
          </a:p>
          <a:p>
            <a:r>
              <a:rPr lang="en-GB" sz="2400" dirty="0" smtClean="0"/>
              <a:t>Nationalism and democracy initially twinned against the old regime and clerics</a:t>
            </a:r>
          </a:p>
          <a:p>
            <a:r>
              <a:rPr lang="en-GB" sz="2400" dirty="0" smtClean="0"/>
              <a:t>But does ‘popular sovereignty’ mean respect for liberalism?</a:t>
            </a:r>
          </a:p>
        </p:txBody>
      </p:sp>
      <p:pic>
        <p:nvPicPr>
          <p:cNvPr id="5" name="Content Placeholder 4" descr="liberty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650346" y="2204864"/>
            <a:ext cx="6288570" cy="345638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2952328" cy="5040560"/>
          </a:xfrm>
        </p:spPr>
        <p:txBody>
          <a:bodyPr/>
          <a:lstStyle/>
          <a:p>
            <a:r>
              <a:rPr lang="en-GB" dirty="0" smtClean="0"/>
              <a:t>Rising food prices due to population growth</a:t>
            </a:r>
          </a:p>
          <a:p>
            <a:r>
              <a:rPr lang="en-GB" dirty="0" smtClean="0"/>
              <a:t>State depends on agricultural taxes</a:t>
            </a:r>
          </a:p>
          <a:p>
            <a:r>
              <a:rPr lang="en-GB" dirty="0" smtClean="0"/>
              <a:t>Discontent results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5368" y="893"/>
            <a:ext cx="5688632" cy="685710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8820472" y="908720"/>
            <a:ext cx="72008" cy="51845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Goldstone on Revolutions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Discontent due to overproduction of elite children for number of elite positions available</a:t>
            </a:r>
          </a:p>
          <a:p>
            <a:r>
              <a:rPr lang="en-GB" dirty="0" smtClean="0"/>
              <a:t>Pressure of youth on existing social, economic, political institutions</a:t>
            </a:r>
          </a:p>
          <a:p>
            <a:r>
              <a:rPr lang="en-GB" dirty="0" smtClean="0"/>
              <a:t>Some revolutions were democratic (1688, 1789)</a:t>
            </a:r>
          </a:p>
          <a:p>
            <a:r>
              <a:rPr lang="en-GB" dirty="0" smtClean="0"/>
              <a:t>Liberal consolidation phase much more difficult, however, </a:t>
            </a:r>
            <a:r>
              <a:rPr lang="en-GB" dirty="0" err="1" smtClean="0"/>
              <a:t>ie</a:t>
            </a:r>
            <a:r>
              <a:rPr lang="en-GB" dirty="0" smtClean="0"/>
              <a:t>. France</a:t>
            </a:r>
          </a:p>
          <a:p>
            <a:r>
              <a:rPr lang="en-GB" dirty="0" smtClean="0"/>
              <a:t>‘National liberation’ not necessarily liberal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5679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‘</a:t>
            </a:r>
            <a:r>
              <a:rPr lang="en-GB" sz="2400" dirty="0" smtClean="0"/>
              <a:t>The explosion </a:t>
            </a:r>
            <a:r>
              <a:rPr lang="en-GB" sz="2400" dirty="0"/>
              <a:t>of revolutionary, warlike, nationalist, and anti-imperialist (i.e. </a:t>
            </a:r>
            <a:r>
              <a:rPr lang="en-GB" sz="2400" dirty="0" smtClean="0"/>
              <a:t>anti-French</a:t>
            </a:r>
            <a:r>
              <a:rPr lang="en-GB" sz="2400" dirty="0"/>
              <a:t>) activity toward the end of the eighteenth and in the early </a:t>
            </a:r>
            <a:r>
              <a:rPr lang="en-GB" sz="2400" dirty="0" smtClean="0"/>
              <a:t>nineteenth century </a:t>
            </a:r>
            <a:r>
              <a:rPr lang="en-GB" sz="2400" dirty="0"/>
              <a:t>received its social fuel from the large youth cohorts of “Europe’s </a:t>
            </a:r>
            <a:r>
              <a:rPr lang="en-GB" sz="2400" dirty="0" smtClean="0"/>
              <a:t>initial population </a:t>
            </a:r>
            <a:r>
              <a:rPr lang="en-GB" sz="2400" dirty="0"/>
              <a:t>explosion</a:t>
            </a:r>
            <a:r>
              <a:rPr lang="en-GB" sz="2400" dirty="0" smtClean="0"/>
              <a:t>”.’ – </a:t>
            </a:r>
            <a:r>
              <a:rPr lang="en-GB" sz="2400" dirty="0" err="1" smtClean="0"/>
              <a:t>Moller</a:t>
            </a:r>
            <a:r>
              <a:rPr lang="en-GB" sz="2400" dirty="0" smtClean="0"/>
              <a:t> on Germany</a:t>
            </a:r>
            <a:endParaRPr lang="en-GB" sz="2400" dirty="0"/>
          </a:p>
        </p:txBody>
      </p:sp>
      <p:sp>
        <p:nvSpPr>
          <p:cNvPr id="3" name="Rectangle 2"/>
          <p:cNvSpPr/>
          <p:nvPr/>
        </p:nvSpPr>
        <p:spPr>
          <a:xfrm>
            <a:off x="0" y="306896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 smtClean="0"/>
          </a:p>
          <a:p>
            <a:r>
              <a:rPr lang="en-GB" sz="2400" dirty="0" smtClean="0"/>
              <a:t>[T]he </a:t>
            </a:r>
            <a:r>
              <a:rPr lang="en-GB" sz="2400" dirty="0"/>
              <a:t>emergence of modern nationalism and of imperialistic expansion coincided </a:t>
            </a:r>
            <a:r>
              <a:rPr lang="en-GB" sz="2400" dirty="0" smtClean="0"/>
              <a:t>with– </a:t>
            </a:r>
            <a:r>
              <a:rPr lang="en-GB" sz="2400" dirty="0"/>
              <a:t>and was indeed a consequence of – the first great increase in population in </a:t>
            </a:r>
            <a:r>
              <a:rPr lang="en-GB" sz="2400" dirty="0" smtClean="0"/>
              <a:t>modern history </a:t>
            </a:r>
            <a:r>
              <a:rPr lang="en-GB" sz="2400" dirty="0"/>
              <a:t>. . . Now it is Asia, Africa, and South America that are experiencing the </a:t>
            </a:r>
            <a:r>
              <a:rPr lang="en-GB" sz="2400" dirty="0" smtClean="0"/>
              <a:t>population explosion</a:t>
            </a:r>
            <a:r>
              <a:rPr lang="en-GB" sz="2400" dirty="0"/>
              <a:t>, and it is in these countries that we are witnessing the upsurge </a:t>
            </a:r>
            <a:r>
              <a:rPr lang="en-GB" sz="2400" dirty="0" smtClean="0"/>
              <a:t>of chauvinistic </a:t>
            </a:r>
            <a:r>
              <a:rPr lang="en-GB" sz="2400" dirty="0"/>
              <a:t>and imperialistic </a:t>
            </a:r>
            <a:r>
              <a:rPr lang="en-GB" sz="2400" dirty="0" smtClean="0"/>
              <a:t>nationalism - Commager</a:t>
            </a:r>
            <a:endParaRPr lang="en-GB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Youth as Revolutionary Force </a:t>
            </a:r>
            <a:br>
              <a:rPr lang="en-GB" dirty="0" smtClean="0"/>
            </a:br>
            <a:r>
              <a:rPr lang="en-GB" dirty="0" smtClean="0"/>
              <a:t>in Europe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021288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- Also aftermath of baby boom in West: 1960s cultural upheavals</a:t>
            </a:r>
            <a:endParaRPr lang="en-GB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764</Words>
  <Application>Microsoft Office PowerPoint</Application>
  <PresentationFormat>On-screen Show (4:3)</PresentationFormat>
  <Paragraphs>108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Demographic and Democratic Transitions</vt:lpstr>
      <vt:lpstr>Democracy</vt:lpstr>
      <vt:lpstr>Demography and Democracy:  what is the link?</vt:lpstr>
      <vt:lpstr>Demographic Transition</vt:lpstr>
      <vt:lpstr>Two Aspects</vt:lpstr>
      <vt:lpstr>Goldstone on Revolutions</vt:lpstr>
      <vt:lpstr>Slide 7</vt:lpstr>
      <vt:lpstr>Goldstone on Revolutions</vt:lpstr>
      <vt:lpstr>Youth as Revolutionary Force  in Europe</vt:lpstr>
      <vt:lpstr>How important is this?</vt:lpstr>
      <vt:lpstr>Youth as Destabilising for Democracy</vt:lpstr>
      <vt:lpstr>Was Youth a factor in rise of Nazism? </vt:lpstr>
      <vt:lpstr>Youth and nationalism?</vt:lpstr>
      <vt:lpstr>Youth and Islamism?</vt:lpstr>
      <vt:lpstr>Demography-Democracy Link</vt:lpstr>
      <vt:lpstr>Slide 16</vt:lpstr>
      <vt:lpstr>Slide 17</vt:lpstr>
      <vt:lpstr>Slide 18</vt:lpstr>
      <vt:lpstr>Slide 19</vt:lpstr>
      <vt:lpstr>Slide 20</vt:lpstr>
      <vt:lpstr>Spurious Link?</vt:lpstr>
      <vt:lpstr>Slide 22</vt:lpstr>
      <vt:lpstr>Slide 23</vt:lpstr>
      <vt:lpstr>Slide 24</vt:lpstr>
      <vt:lpstr>Instability of Democracy in  Youthful Countries</vt:lpstr>
      <vt:lpstr>Or do we need the young to shake things up?</vt:lpstr>
      <vt:lpstr>Conclusion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Frances Warburton</dc:creator>
  <cp:lastModifiedBy>Frances Warburton</cp:lastModifiedBy>
  <cp:revision>23</cp:revision>
  <dcterms:created xsi:type="dcterms:W3CDTF">2014-10-29T11:18:07Z</dcterms:created>
  <dcterms:modified xsi:type="dcterms:W3CDTF">2014-10-29T15:27:08Z</dcterms:modified>
</cp:coreProperties>
</file>