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3" r:id="rId3"/>
    <p:sldId id="265" r:id="rId4"/>
    <p:sldId id="289" r:id="rId5"/>
    <p:sldId id="290" r:id="rId6"/>
    <p:sldId id="267" r:id="rId7"/>
    <p:sldId id="264" r:id="rId8"/>
    <p:sldId id="269" r:id="rId9"/>
    <p:sldId id="270" r:id="rId10"/>
    <p:sldId id="272" r:id="rId11"/>
    <p:sldId id="286" r:id="rId12"/>
    <p:sldId id="287" r:id="rId13"/>
    <p:sldId id="282" r:id="rId14"/>
    <p:sldId id="277" r:id="rId15"/>
    <p:sldId id="274" r:id="rId16"/>
    <p:sldId id="285" r:id="rId17"/>
    <p:sldId id="275" r:id="rId18"/>
    <p:sldId id="276" r:id="rId19"/>
    <p:sldId id="284" r:id="rId20"/>
    <p:sldId id="281" r:id="rId21"/>
    <p:sldId id="273" r:id="rId22"/>
    <p:sldId id="279" r:id="rId23"/>
    <p:sldId id="280" r:id="rId24"/>
    <p:sldId id="291" r:id="rId25"/>
    <p:sldId id="292" r:id="rId26"/>
    <p:sldId id="288" r:id="rId27"/>
    <p:sldId id="271" r:id="rId28"/>
    <p:sldId id="278" r:id="rId29"/>
    <p:sldId id="295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41E72-5084-48B1-83E4-C5282615F632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971C-92BF-407A-87AE-89FAFD5CAA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747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9671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881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610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256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7119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01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2262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842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0410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55943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889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2053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2705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7865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4125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4039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905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4101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1137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1077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2445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402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0737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431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304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407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158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2B8FC-BB3B-4637-ADB3-87EA81CE0E7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261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439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971C-92BF-407A-87AE-89FAFD5CAA5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742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124A4-FBB5-4068-B307-AA6C365FF619}" type="datetimeFigureOut">
              <a:rPr lang="en-GB" smtClean="0"/>
              <a:pPr/>
              <a:t>20/11/2015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9F6C-9694-439F-9E5C-3ED3C370C5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-YUTFqtu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Political Demography of Inequality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Piketty Thesis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53"/>
            <a:ext cx="8229600" cy="1034082"/>
          </a:xfrm>
        </p:spPr>
        <p:txBody>
          <a:bodyPr/>
          <a:lstStyle/>
          <a:p>
            <a:r>
              <a:rPr lang="en-GB" dirty="0" smtClean="0"/>
              <a:t>Economic (Income) Growth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2620873" cy="28411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1301" b="9694"/>
          <a:stretch/>
        </p:blipFill>
        <p:spPr>
          <a:xfrm>
            <a:off x="1206948" y="4869160"/>
            <a:ext cx="3030614" cy="1988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644" y="1604578"/>
            <a:ext cx="2477269" cy="24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9502" y="1489924"/>
            <a:ext cx="2188796" cy="2706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944" y="2586649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766" y="2586649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0277" y="420915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624" y="1028259"/>
            <a:ext cx="281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More Resources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9000" y="1041480"/>
            <a:ext cx="281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More Capital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44795" y="1028259"/>
            <a:ext cx="281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More Labour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6153" y="4332264"/>
            <a:ext cx="281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Better Technology</a:t>
            </a:r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4133" y="4348238"/>
            <a:ext cx="2014165" cy="24768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421959" y="5831658"/>
            <a:ext cx="23675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89502" y="404664"/>
            <a:ext cx="2354498" cy="3927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78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Piketty’s Political Demography </a:t>
            </a:r>
            <a:br>
              <a:rPr lang="en-GB" dirty="0" smtClean="0"/>
            </a:br>
            <a:r>
              <a:rPr lang="en-GB" dirty="0" smtClean="0"/>
              <a:t>of Inequality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Capital is less equally distributed than income. Capital produces returns (r</a:t>
            </a:r>
            <a:r>
              <a:rPr lang="en-GB" dirty="0" smtClean="0"/>
              <a:t>), different from income growth (g)</a:t>
            </a:r>
            <a:endParaRPr lang="en-GB" dirty="0"/>
          </a:p>
          <a:p>
            <a:r>
              <a:rPr lang="en-GB" dirty="0" smtClean="0"/>
              <a:t>Stagnant population (</a:t>
            </a:r>
            <a:r>
              <a:rPr lang="en-GB" dirty="0" err="1" smtClean="0"/>
              <a:t>ie</a:t>
            </a:r>
            <a:r>
              <a:rPr lang="en-GB" dirty="0" smtClean="0"/>
              <a:t>. labour) growth = lower economic growth (g)</a:t>
            </a:r>
          </a:p>
          <a:p>
            <a:r>
              <a:rPr lang="en-GB" dirty="0" smtClean="0"/>
              <a:t>Lower economic growth (g) makes capital more important (r-g) </a:t>
            </a:r>
          </a:p>
          <a:p>
            <a:r>
              <a:rPr lang="en-GB" dirty="0" smtClean="0"/>
              <a:t>When capital more important (r-g), more inequality</a:t>
            </a:r>
          </a:p>
          <a:p>
            <a:r>
              <a:rPr lang="en-GB" dirty="0" smtClean="0"/>
              <a:t>More inequality = political tension and violence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8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9365" t="16921" r="37482" b="17239"/>
          <a:stretch/>
        </p:blipFill>
        <p:spPr>
          <a:xfrm>
            <a:off x="0" y="188640"/>
            <a:ext cx="9055261" cy="63093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3528" y="404664"/>
            <a:ext cx="2195736" cy="75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17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Capital-Dominated Societies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2008" y="1340768"/>
            <a:ext cx="4567808" cy="551723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Inheritance not income is what counts</a:t>
            </a:r>
          </a:p>
          <a:p>
            <a:r>
              <a:rPr lang="en-GB" dirty="0" smtClean="0"/>
              <a:t>Stable capital income</a:t>
            </a:r>
          </a:p>
          <a:p>
            <a:r>
              <a:rPr lang="en-GB" dirty="0"/>
              <a:t>Low </a:t>
            </a:r>
            <a:r>
              <a:rPr lang="en-GB" dirty="0" smtClean="0"/>
              <a:t>inflation</a:t>
            </a:r>
          </a:p>
          <a:p>
            <a:r>
              <a:rPr lang="en-GB" dirty="0" smtClean="0"/>
              <a:t>Few wars</a:t>
            </a:r>
            <a:endParaRPr lang="en-GB" dirty="0"/>
          </a:p>
          <a:p>
            <a:r>
              <a:rPr lang="en-GB" dirty="0" smtClean="0"/>
              <a:t>In </a:t>
            </a:r>
            <a:r>
              <a:rPr lang="en-GB" i="1" dirty="0" smtClean="0"/>
              <a:t>Sense and Sensibility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r>
              <a:rPr lang="en-GB" dirty="0" smtClean="0"/>
              <a:t>’John has just inherited the vast Norland estate, which brings in £4000 a year (100x average British income)…this is contrasted with the comparative poverty of his half-sisters, Elinor, Marianne, and Margaret (4 x </a:t>
            </a:r>
            <a:r>
              <a:rPr lang="en-GB" dirty="0" err="1" smtClean="0"/>
              <a:t>avg</a:t>
            </a:r>
            <a:r>
              <a:rPr lang="en-GB" dirty="0" smtClean="0"/>
              <a:t> income)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169807"/>
            <a:ext cx="4038600" cy="26881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191982"/>
            <a:ext cx="4932040" cy="32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1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 v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525963"/>
          </a:xfrm>
        </p:spPr>
        <p:txBody>
          <a:bodyPr/>
          <a:lstStyle/>
          <a:p>
            <a:r>
              <a:rPr lang="en-GB" dirty="0" smtClean="0"/>
              <a:t>US had immigration and population growth</a:t>
            </a:r>
          </a:p>
          <a:p>
            <a:r>
              <a:rPr lang="en-GB" dirty="0" smtClean="0"/>
              <a:t>Income of new people an important share of national econ. growth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59"/>
            <a:ext cx="4038600" cy="4525963"/>
          </a:xfrm>
        </p:spPr>
        <p:txBody>
          <a:bodyPr/>
          <a:lstStyle/>
          <a:p>
            <a:r>
              <a:rPr lang="en-GB" dirty="0" smtClean="0"/>
              <a:t>Europe a more stagnant population</a:t>
            </a:r>
          </a:p>
          <a:p>
            <a:r>
              <a:rPr lang="en-GB" dirty="0" smtClean="0"/>
              <a:t>Capital more important part of national economic growth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07860"/>
            <a:ext cx="4584863" cy="3050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719857"/>
            <a:ext cx="4181450" cy="3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5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Pre-1914 Inequality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8531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Balzac, Jane Austen, Henry James 19</a:t>
            </a:r>
            <a:r>
              <a:rPr lang="en-GB" baseline="30000" dirty="0" smtClean="0"/>
              <a:t>th</a:t>
            </a:r>
            <a:r>
              <a:rPr lang="en-GB" dirty="0" smtClean="0"/>
              <a:t> c novels</a:t>
            </a:r>
          </a:p>
          <a:p>
            <a:r>
              <a:rPr lang="en-GB" dirty="0" err="1" smtClean="0"/>
              <a:t>Rastingnac</a:t>
            </a:r>
            <a:r>
              <a:rPr lang="en-GB" dirty="0" smtClean="0"/>
              <a:t>: cannot hope to earn as much as a lawyer as if married into wealth. Even if he made it, would have just 10x average wealth</a:t>
            </a:r>
          </a:p>
          <a:p>
            <a:r>
              <a:rPr lang="en-GB" dirty="0" smtClean="0"/>
              <a:t>Needed to be in the 1% to be secure: 20x, 50x, 100x richer than average, from late 18</a:t>
            </a:r>
            <a:r>
              <a:rPr lang="en-GB" baseline="30000" dirty="0" smtClean="0"/>
              <a:t>th</a:t>
            </a:r>
            <a:r>
              <a:rPr lang="en-GB" dirty="0" smtClean="0"/>
              <a:t> c-early 20</a:t>
            </a:r>
            <a:r>
              <a:rPr lang="en-GB" baseline="30000" dirty="0" smtClean="0"/>
              <a:t>th</a:t>
            </a:r>
            <a:r>
              <a:rPr lang="en-GB" dirty="0" smtClean="0"/>
              <a:t> c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747" y="1600200"/>
            <a:ext cx="3453506" cy="4525963"/>
          </a:xfrm>
        </p:spPr>
      </p:pic>
    </p:spTree>
    <p:extLst>
      <p:ext uri="{BB962C8B-B14F-4D97-AF65-F5344CB8AC3E}">
        <p14:creationId xmlns:p14="http://schemas.microsoft.com/office/powerpoint/2010/main" xmlns="" val="2931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Destroyed, Inequality Reset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57242"/>
            <a:ext cx="4648200" cy="29252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860032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‘The suicides by skyscraper leaps began…</a:t>
            </a:r>
            <a:r>
              <a:rPr lang="en-GB" dirty="0" err="1" smtClean="0"/>
              <a:t>Einhorn</a:t>
            </a:r>
            <a:r>
              <a:rPr lang="en-GB" dirty="0" smtClean="0"/>
              <a:t> was among the first to be wiped out…he lost his legacy…at the finish he had nothing but vacant lots…of these several went for taxes…when I sometimes took him for a ride he’d say, “We used to have that block of stores….”’ – Saul Bellow, </a:t>
            </a:r>
            <a:r>
              <a:rPr lang="en-GB" i="1" dirty="0" smtClean="0"/>
              <a:t>The Adventures of Augie March</a:t>
            </a:r>
            <a:r>
              <a:rPr lang="en-GB" dirty="0" smtClean="0"/>
              <a:t>, p. 106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06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Wars and Depression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War destroys capital</a:t>
            </a:r>
          </a:p>
          <a:p>
            <a:r>
              <a:rPr lang="en-GB" dirty="0" smtClean="0"/>
              <a:t>Invaders expropriate</a:t>
            </a:r>
          </a:p>
          <a:p>
            <a:r>
              <a:rPr lang="en-GB" dirty="0" smtClean="0"/>
              <a:t>Wealth taxed by state to fund war effort</a:t>
            </a:r>
          </a:p>
          <a:p>
            <a:r>
              <a:rPr lang="en-GB" dirty="0" smtClean="0"/>
              <a:t>Depression wipes out value</a:t>
            </a:r>
          </a:p>
          <a:p>
            <a:r>
              <a:rPr lang="en-GB" dirty="0"/>
              <a:t>Inflation devalues capital</a:t>
            </a:r>
          </a:p>
          <a:p>
            <a:r>
              <a:rPr lang="en-GB" dirty="0" smtClean="0"/>
              <a:t>Political instability, little trade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785" y="1916832"/>
            <a:ext cx="4619751" cy="3457727"/>
          </a:xfrm>
        </p:spPr>
      </p:pic>
    </p:spTree>
    <p:extLst>
      <p:ext uri="{BB962C8B-B14F-4D97-AF65-F5344CB8AC3E}">
        <p14:creationId xmlns:p14="http://schemas.microsoft.com/office/powerpoint/2010/main" xmlns="" val="19687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Postwar</a:t>
            </a:r>
            <a:r>
              <a:rPr lang="en-GB" dirty="0" smtClean="0"/>
              <a:t> Economic Boom, 1945-73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Baby boom</a:t>
            </a:r>
          </a:p>
          <a:p>
            <a:r>
              <a:rPr lang="en-GB" dirty="0" smtClean="0"/>
              <a:t>Expanding education</a:t>
            </a:r>
          </a:p>
          <a:p>
            <a:r>
              <a:rPr lang="en-GB" dirty="0" smtClean="0"/>
              <a:t>End of gold standard</a:t>
            </a:r>
          </a:p>
          <a:p>
            <a:r>
              <a:rPr lang="en-GB" dirty="0" smtClean="0"/>
              <a:t>Freer trade</a:t>
            </a:r>
          </a:p>
          <a:p>
            <a:r>
              <a:rPr lang="en-GB" dirty="0" smtClean="0"/>
              <a:t>Pent up demand leads to growth</a:t>
            </a:r>
          </a:p>
          <a:p>
            <a:r>
              <a:rPr lang="en-GB" dirty="0" smtClean="0"/>
              <a:t>GDP per head </a:t>
            </a:r>
            <a:r>
              <a:rPr lang="en-GB" u="sng" dirty="0" smtClean="0"/>
              <a:t>(income) rises rapidly</a:t>
            </a:r>
          </a:p>
          <a:p>
            <a:r>
              <a:rPr lang="en-GB" dirty="0" smtClean="0"/>
              <a:t>This reduces r – g, lowering inequality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62292"/>
            <a:ext cx="4038600" cy="2801778"/>
          </a:xfrm>
        </p:spPr>
      </p:pic>
    </p:spTree>
    <p:extLst>
      <p:ext uri="{BB962C8B-B14F-4D97-AF65-F5344CB8AC3E}">
        <p14:creationId xmlns:p14="http://schemas.microsoft.com/office/powerpoint/2010/main" xmlns="" val="25842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255"/>
            <a:ext cx="8229600" cy="1143000"/>
          </a:xfrm>
        </p:spPr>
        <p:txBody>
          <a:bodyPr/>
          <a:lstStyle/>
          <a:p>
            <a:r>
              <a:rPr lang="en-GB" dirty="0" smtClean="0"/>
              <a:t>Post-1973: Back to Normal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90" y="5085184"/>
            <a:ext cx="8378090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Income more unequal, BUT, the key is:</a:t>
            </a:r>
          </a:p>
          <a:p>
            <a:r>
              <a:rPr lang="en-GB" dirty="0"/>
              <a:t>Capital accumulates</a:t>
            </a:r>
          </a:p>
          <a:p>
            <a:r>
              <a:rPr lang="en-GB" dirty="0" smtClean="0"/>
              <a:t>Capital Share of income rises back to previous levels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8438065" cy="3988308"/>
          </a:xfrm>
        </p:spPr>
      </p:pic>
    </p:spTree>
    <p:extLst>
      <p:ext uri="{BB962C8B-B14F-4D97-AF65-F5344CB8AC3E}">
        <p14:creationId xmlns:p14="http://schemas.microsoft.com/office/powerpoint/2010/main" xmlns="" val="3822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Demography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Recall: Interactions; 2</a:t>
            </a:r>
            <a:r>
              <a:rPr lang="en-GB" baseline="30000" dirty="0" smtClean="0"/>
              <a:t>nd</a:t>
            </a:r>
            <a:r>
              <a:rPr lang="en-GB" dirty="0" smtClean="0"/>
              <a:t> or 3</a:t>
            </a:r>
            <a:r>
              <a:rPr lang="en-GB" baseline="30000" dirty="0" smtClean="0"/>
              <a:t>rd</a:t>
            </a:r>
            <a:r>
              <a:rPr lang="en-GB" dirty="0" smtClean="0"/>
              <a:t> order effects</a:t>
            </a:r>
          </a:p>
          <a:p>
            <a:r>
              <a:rPr lang="en-GB" dirty="0" smtClean="0"/>
              <a:t>Can have </a:t>
            </a:r>
            <a:r>
              <a:rPr lang="en-GB" b="1" dirty="0" smtClean="0"/>
              <a:t>4</a:t>
            </a:r>
            <a:r>
              <a:rPr lang="en-GB" b="1" baseline="30000" dirty="0" smtClean="0"/>
              <a:t>th</a:t>
            </a:r>
            <a:r>
              <a:rPr lang="en-GB" b="1" dirty="0" smtClean="0"/>
              <a:t> order </a:t>
            </a:r>
            <a:r>
              <a:rPr lang="en-GB" dirty="0" smtClean="0"/>
              <a:t>effects:</a:t>
            </a:r>
          </a:p>
          <a:p>
            <a:pPr marL="0" indent="0">
              <a:buNone/>
            </a:pPr>
            <a:r>
              <a:rPr lang="en-GB" dirty="0" smtClean="0"/>
              <a:t>Demography           Economic Growth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Inequality 	   Conflict	</a:t>
            </a:r>
          </a:p>
          <a:p>
            <a:r>
              <a:rPr lang="en-GB" b="1" dirty="0" smtClean="0"/>
              <a:t>Interaction</a:t>
            </a:r>
            <a:r>
              <a:rPr lang="en-GB" dirty="0" smtClean="0"/>
              <a:t> between population stagnation, political calm, and low inflation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2803979" y="2949109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7072237" y="292494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2723716" y="350100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754760" cy="1228998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US had low inequality, was less affected by war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0862"/>
            <a:ext cx="4839762" cy="3548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517401"/>
            <a:ext cx="4535565" cy="334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2145486"/>
            <a:ext cx="3857820" cy="27769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380312" y="1484784"/>
            <a:ext cx="576064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87824" y="3387126"/>
            <a:ext cx="576064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75856" y="15077"/>
            <a:ext cx="576064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90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Inheritance and Fertility Rates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700808"/>
            <a:ext cx="977587" cy="98149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780928"/>
            <a:ext cx="977587" cy="98149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244" y="2780928"/>
            <a:ext cx="977587" cy="981497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761503"/>
            <a:ext cx="977587" cy="98149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1907704" y="2276872"/>
            <a:ext cx="1944216" cy="484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71800" y="2339357"/>
            <a:ext cx="1232520" cy="484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07904" y="2420888"/>
            <a:ext cx="29641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355976" y="2339357"/>
            <a:ext cx="360040" cy="585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499992" y="2339357"/>
            <a:ext cx="1224136" cy="438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4478586" y="2235163"/>
            <a:ext cx="2181646" cy="526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04410" y="3933056"/>
            <a:ext cx="591326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483768" y="3903712"/>
            <a:ext cx="109961" cy="9437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75037" y="3815407"/>
            <a:ext cx="488794" cy="1118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21151" y="3781872"/>
            <a:ext cx="132212" cy="1159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35283" y="3815407"/>
            <a:ext cx="608925" cy="1032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26200" y="3713940"/>
            <a:ext cx="148973" cy="10566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7500" r="72421" b="9129"/>
          <a:stretch/>
        </p:blipFill>
        <p:spPr bwMode="auto">
          <a:xfrm>
            <a:off x="2362587" y="2788106"/>
            <a:ext cx="517225" cy="9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7500" r="72421" b="9129"/>
          <a:stretch/>
        </p:blipFill>
        <p:spPr bwMode="auto">
          <a:xfrm>
            <a:off x="6444208" y="2783048"/>
            <a:ext cx="517225" cy="9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7500" r="72421" b="9129"/>
          <a:stretch/>
        </p:blipFill>
        <p:spPr bwMode="auto">
          <a:xfrm>
            <a:off x="4402180" y="2788106"/>
            <a:ext cx="517225" cy="9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793" y="4847456"/>
            <a:ext cx="977587" cy="981497"/>
          </a:xfrm>
          <a:prstGeom prst="rect">
            <a:avLst/>
          </a:prstGeom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7500" r="72421" b="9129"/>
          <a:stretch/>
        </p:blipFill>
        <p:spPr bwMode="auto">
          <a:xfrm>
            <a:off x="4018771" y="4834309"/>
            <a:ext cx="517225" cy="9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7500" r="72421" b="9129"/>
          <a:stretch/>
        </p:blipFill>
        <p:spPr bwMode="auto">
          <a:xfrm>
            <a:off x="6300192" y="4797152"/>
            <a:ext cx="517225" cy="9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333" y="5858669"/>
            <a:ext cx="977587" cy="981497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2555965" y="5661248"/>
            <a:ext cx="530279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635897" y="5661248"/>
            <a:ext cx="427934" cy="688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04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9428" r="162"/>
          <a:stretch/>
        </p:blipFill>
        <p:spPr>
          <a:xfrm>
            <a:off x="0" y="620688"/>
            <a:ext cx="8964488" cy="6237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Return of Inheritance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7235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063323" cy="66693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96136" y="1700808"/>
            <a:ext cx="334786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15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Risk of a spiral (p 572) of capital accumulation generating rents, much of which is saved as capital, fuelling a vicious circle</a:t>
            </a:r>
          </a:p>
          <a:p>
            <a:r>
              <a:rPr lang="en-GB" dirty="0" smtClean="0"/>
              <a:t>But unlike Marx, Piketty envisions a floor to the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33324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Risk?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"In France, it's very striking to see that in 1920, the political majorities adopted steeply progressive taxation. Exactly the same people refused the income tax in 1914 with a 2 percent tax rate. And in between, the Bolshevik revolution made them feel, after all, that progressive taxation is not so dangerous as revolution</a:t>
            </a:r>
            <a:r>
              <a:rPr lang="en-GB" dirty="0" smtClean="0"/>
              <a:t>.“ Piketty, 1 May 2014, Huffington Post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30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Piketty argues for wealth tax rather than income tax</a:t>
            </a:r>
          </a:p>
          <a:p>
            <a:r>
              <a:rPr lang="en-GB" dirty="0" smtClean="0"/>
              <a:t>Global capital tax</a:t>
            </a:r>
          </a:p>
          <a:p>
            <a:r>
              <a:rPr lang="en-GB" dirty="0" smtClean="0"/>
              <a:t>Inheritance tax</a:t>
            </a:r>
          </a:p>
          <a:p>
            <a:r>
              <a:rPr lang="en-GB" dirty="0" smtClean="0"/>
              <a:t>Property tax</a:t>
            </a:r>
          </a:p>
          <a:p>
            <a:r>
              <a:rPr lang="en-GB" dirty="0" smtClean="0"/>
              <a:t>Accepts it is politically difficult</a:t>
            </a:r>
          </a:p>
          <a:p>
            <a:r>
              <a:rPr lang="en-GB" dirty="0" smtClean="0"/>
              <a:t>Inflation may be good – especially for Eurozone debtors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63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Critique I: The role of Labour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Marx believed in the Falling Rate of Profit thesis, that capitalists needed more labour. More capital would chase available labour, driving down rate of return (r)</a:t>
            </a:r>
          </a:p>
          <a:p>
            <a:r>
              <a:rPr lang="en-GB" dirty="0" smtClean="0"/>
              <a:t>Piketty: more capital does not drive down rate of return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92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Economists’ critique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Economists like Larry Summers, like Marx, </a:t>
            </a:r>
            <a:r>
              <a:rPr lang="en-GB" dirty="0"/>
              <a:t>say more capital means lower rate of return, also higher economic growth (g) drives up rates of return (r</a:t>
            </a:r>
            <a:r>
              <a:rPr lang="en-GB" dirty="0" smtClean="0"/>
              <a:t>)</a:t>
            </a:r>
          </a:p>
          <a:p>
            <a:r>
              <a:rPr lang="en-GB" dirty="0" smtClean="0"/>
              <a:t>More capital, more depreciation costs. Ignored by Piketty</a:t>
            </a:r>
            <a:endParaRPr lang="en-GB" dirty="0"/>
          </a:p>
          <a:p>
            <a:r>
              <a:rPr lang="en-GB" dirty="0"/>
              <a:t>Piketty </a:t>
            </a:r>
            <a:r>
              <a:rPr lang="en-GB" dirty="0" smtClean="0"/>
              <a:t>replies that </a:t>
            </a:r>
            <a:r>
              <a:rPr lang="en-GB" dirty="0"/>
              <a:t>rate of return (r) fairly consistent and independent of growth and capital accumulation</a:t>
            </a:r>
          </a:p>
          <a:p>
            <a:r>
              <a:rPr lang="en-GB" dirty="0"/>
              <a:t>Many economists disagree, suggesting capital and income are connected</a:t>
            </a:r>
          </a:p>
        </p:txBody>
      </p:sp>
    </p:spTree>
    <p:extLst>
      <p:ext uri="{BB962C8B-B14F-4D97-AF65-F5344CB8AC3E}">
        <p14:creationId xmlns:p14="http://schemas.microsoft.com/office/powerpoint/2010/main" xmlns="" val="20830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 prices in cities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4149080"/>
            <a:ext cx="8640960" cy="1977083"/>
          </a:xfrm>
        </p:spPr>
        <p:txBody>
          <a:bodyPr/>
          <a:lstStyle/>
          <a:p>
            <a:r>
              <a:rPr lang="en-GB" dirty="0"/>
              <a:t>Rognlie argues that much of what has occurred post-73 is to do with soaring land rents, not corporate capital </a:t>
            </a:r>
            <a:r>
              <a:rPr lang="en-GB" dirty="0" smtClean="0"/>
              <a:t>gains. Cities have seen a big revival (London, San </a:t>
            </a:r>
            <a:r>
              <a:rPr lang="en-GB" dirty="0" err="1" smtClean="0"/>
              <a:t>Franciso</a:t>
            </a:r>
            <a:r>
              <a:rPr lang="en-GB" dirty="0" smtClean="0"/>
              <a:t>, New York….)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520" y="1523490"/>
            <a:ext cx="5554960" cy="2625590"/>
          </a:xfrm>
        </p:spPr>
      </p:pic>
    </p:spTree>
    <p:extLst>
      <p:ext uri="{BB962C8B-B14F-4D97-AF65-F5344CB8AC3E}">
        <p14:creationId xmlns:p14="http://schemas.microsoft.com/office/powerpoint/2010/main" xmlns="" val="14185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3743" t="9406" r="10311" b="18080"/>
          <a:stretch/>
        </p:blipFill>
        <p:spPr>
          <a:xfrm>
            <a:off x="0" y="476672"/>
            <a:ext cx="9144000" cy="5655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17399" t="35719" r="42440" b="4641"/>
          <a:stretch/>
        </p:blipFill>
        <p:spPr>
          <a:xfrm>
            <a:off x="3047605" y="1755095"/>
            <a:ext cx="612068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7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err="1" smtClean="0"/>
              <a:t>Goodhart’s</a:t>
            </a:r>
            <a:r>
              <a:rPr lang="en-GB" dirty="0" smtClean="0"/>
              <a:t> Critique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400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High fertility and globalisation boosted supply of labour, lowering wages and boosting rents and profits. Golden age of capital.</a:t>
            </a:r>
          </a:p>
          <a:p>
            <a:r>
              <a:rPr lang="en-GB" dirty="0" smtClean="0"/>
              <a:t>As young workers become scarce, they will be able to command higher wages</a:t>
            </a:r>
          </a:p>
          <a:p>
            <a:r>
              <a:rPr lang="en-GB" dirty="0" smtClean="0"/>
              <a:t>Spending on health care will burst budgets, leading to inflation, which weakens capital value</a:t>
            </a:r>
          </a:p>
          <a:p>
            <a:r>
              <a:rPr lang="en-GB" dirty="0"/>
              <a:t>"</a:t>
            </a:r>
            <a:r>
              <a:rPr lang="en-GB" u="sng" dirty="0"/>
              <a:t>We are on the cusp of a complete reversal</a:t>
            </a:r>
            <a:r>
              <a:rPr lang="en-GB" dirty="0"/>
              <a:t>. Labour will be in increasingly short supply. Companies have been making pots of money but life isn't going to be so cosy for them anymore," said Prof Goodhart.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305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Base for the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5107706"/>
          </a:xfrm>
        </p:spPr>
        <p:txBody>
          <a:bodyPr>
            <a:normAutofit/>
          </a:bodyPr>
          <a:lstStyle/>
          <a:p>
            <a:r>
              <a:rPr lang="en-GB" dirty="0" smtClean="0"/>
              <a:t>Economic history rather than </a:t>
            </a:r>
            <a:r>
              <a:rPr lang="en-GB" dirty="0" err="1" smtClean="0"/>
              <a:t>presentist</a:t>
            </a:r>
            <a:r>
              <a:rPr lang="en-GB" dirty="0" smtClean="0"/>
              <a:t> economics</a:t>
            </a:r>
          </a:p>
          <a:p>
            <a:r>
              <a:rPr lang="en-GB" dirty="0" smtClean="0"/>
              <a:t>Long time horizon needed, late 18</a:t>
            </a:r>
            <a:r>
              <a:rPr lang="en-GB" baseline="30000" dirty="0" smtClean="0"/>
              <a:t>th</a:t>
            </a:r>
            <a:r>
              <a:rPr lang="en-GB" dirty="0" smtClean="0"/>
              <a:t> c until now</a:t>
            </a:r>
          </a:p>
          <a:p>
            <a:r>
              <a:rPr lang="en-GB" dirty="0" smtClean="0"/>
              <a:t>Key is drawing on pre-1914 work, which is distinctive</a:t>
            </a:r>
          </a:p>
          <a:p>
            <a:r>
              <a:rPr lang="en-GB" dirty="0" smtClean="0"/>
              <a:t>Tax records</a:t>
            </a:r>
          </a:p>
          <a:p>
            <a:r>
              <a:rPr lang="en-GB" dirty="0" smtClean="0"/>
              <a:t>Inheritance records</a:t>
            </a:r>
          </a:p>
          <a:p>
            <a:r>
              <a:rPr lang="en-GB" dirty="0" smtClean="0"/>
              <a:t>Estate valuation records</a:t>
            </a:r>
          </a:p>
          <a:p>
            <a:r>
              <a:rPr lang="en-GB" dirty="0" smtClean="0"/>
              <a:t>Rich lists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88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Capital?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Anything which generates income: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Stocks and bonds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Bank accounts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Physical plant and machinery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Home</a:t>
            </a:r>
          </a:p>
          <a:p>
            <a:endParaRPr lang="en-GB" dirty="0"/>
          </a:p>
          <a:p>
            <a:r>
              <a:rPr lang="en-GB" dirty="0" smtClean="0"/>
              <a:t>Line between income, consumption goods and capital is unclear and socially defined: car? </a:t>
            </a:r>
            <a:r>
              <a:rPr lang="en-GB" dirty="0" err="1" smtClean="0"/>
              <a:t>Ipad</a:t>
            </a:r>
            <a:r>
              <a:rPr lang="en-GB" dirty="0" smtClean="0"/>
              <a:t>? education?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04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Piketty’s Thesis in 3 Minutes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www.youtube.com/watch?v=HL-YUTFqtuI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083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857250"/>
            <a:ext cx="3664466" cy="2065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474"/>
            <a:ext cx="3664466" cy="2444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1034" y="1363873"/>
            <a:ext cx="2833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Capital accumulates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5383" y="4548324"/>
            <a:ext cx="2588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Income stagnates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3396343"/>
            <a:ext cx="4923065" cy="8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6593" y="3233057"/>
            <a:ext cx="12409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6540" y="1090691"/>
            <a:ext cx="224517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Rate of return on capital (r)</a:t>
            </a:r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2400" dirty="0"/>
          </a:p>
          <a:p>
            <a:r>
              <a:rPr lang="en-GB" sz="2400" dirty="0"/>
              <a:t>Exceeds growth of income (g)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208" y="2809631"/>
            <a:ext cx="2658793" cy="1460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66255" y="2417215"/>
            <a:ext cx="12654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FF0000"/>
                </a:solidFill>
              </a:rPr>
              <a:t>Solution: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8864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Iron law of r &gt; 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8134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does this have to do with demography?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500" b="1" u="sng" dirty="0" smtClean="0"/>
              <a:t>Population growth = income growth = less inequality</a:t>
            </a:r>
          </a:p>
          <a:p>
            <a:pPr marL="0" indent="0">
              <a:buNone/>
            </a:pPr>
            <a:endParaRPr lang="en-GB" sz="4500" dirty="0" smtClean="0"/>
          </a:p>
          <a:p>
            <a:pPr marL="0" indent="0">
              <a:buNone/>
            </a:pPr>
            <a:r>
              <a:rPr lang="en-GB" sz="4500" dirty="0" smtClean="0"/>
              <a:t>Inequality </a:t>
            </a:r>
            <a:r>
              <a:rPr lang="en-GB" sz="4500" dirty="0" smtClean="0"/>
              <a:t>= rate of return on capital (r) – growth rate of income (g) </a:t>
            </a:r>
          </a:p>
          <a:p>
            <a:pPr marL="0" indent="0">
              <a:buNone/>
            </a:pPr>
            <a:endParaRPr lang="en-GB" sz="4500" dirty="0"/>
          </a:p>
          <a:p>
            <a:pPr marL="0" indent="0">
              <a:buNone/>
            </a:pPr>
            <a:r>
              <a:rPr lang="en-GB" sz="4500" dirty="0" smtClean="0"/>
              <a:t>Aging population slows growth rate of income (g)</a:t>
            </a:r>
          </a:p>
          <a:p>
            <a:pPr marL="0" indent="0">
              <a:buNone/>
            </a:pPr>
            <a:endParaRPr lang="en-GB" sz="4500" dirty="0"/>
          </a:p>
          <a:p>
            <a:pPr marL="0" indent="0">
              <a:buNone/>
            </a:pPr>
            <a:r>
              <a:rPr lang="en-GB" sz="4500" dirty="0" smtClean="0"/>
              <a:t>This increases r &gt; g. In other words, rents accrue to houses and hotels while income from labour is stuck at $200 per round!  So capital (money, properties, houses and hotels) will be more unevenly distributed between players than wealth</a:t>
            </a:r>
          </a:p>
          <a:p>
            <a:pPr marL="0" indent="0">
              <a:buNone/>
            </a:pPr>
            <a:endParaRPr lang="en-GB" sz="4500" dirty="0"/>
          </a:p>
          <a:p>
            <a:pPr marL="0" indent="0">
              <a:buNone/>
            </a:pPr>
            <a:r>
              <a:rPr lang="en-GB" sz="4500" dirty="0" smtClean="0"/>
              <a:t>“Rentiers” vs Earners; Rents v Income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54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53"/>
            <a:ext cx="8229600" cy="1034082"/>
          </a:xfrm>
        </p:spPr>
        <p:txBody>
          <a:bodyPr/>
          <a:lstStyle/>
          <a:p>
            <a:r>
              <a:rPr lang="en-GB" dirty="0" smtClean="0"/>
              <a:t>Economic output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2620873" cy="28411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1301" b="9694"/>
          <a:stretch/>
        </p:blipFill>
        <p:spPr>
          <a:xfrm>
            <a:off x="3487320" y="4869160"/>
            <a:ext cx="3030614" cy="1988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644" y="1604578"/>
            <a:ext cx="2477269" cy="24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9502" y="1489924"/>
            <a:ext cx="2188796" cy="2706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944" y="2586649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766" y="2586649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0277" y="420915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624" y="1028259"/>
            <a:ext cx="281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Resources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9000" y="1041480"/>
            <a:ext cx="281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Capital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44795" y="1028259"/>
            <a:ext cx="281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Labour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16153" y="4332264"/>
            <a:ext cx="281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Technology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1398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1117</Words>
  <Application>Microsoft Office PowerPoint</Application>
  <PresentationFormat>On-screen Show (4:3)</PresentationFormat>
  <Paragraphs>176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Political Demography of Inequality</vt:lpstr>
      <vt:lpstr>Political Demography</vt:lpstr>
      <vt:lpstr>Slide 3</vt:lpstr>
      <vt:lpstr>Research Base for the book</vt:lpstr>
      <vt:lpstr>What is Capital?</vt:lpstr>
      <vt:lpstr>Piketty’s Thesis in 3 Minutes</vt:lpstr>
      <vt:lpstr>Slide 7</vt:lpstr>
      <vt:lpstr>What does this have to do with demography?</vt:lpstr>
      <vt:lpstr>Economic output</vt:lpstr>
      <vt:lpstr>Economic (Income) Growth</vt:lpstr>
      <vt:lpstr>Piketty’s Political Demography  of Inequality</vt:lpstr>
      <vt:lpstr>Slide 12</vt:lpstr>
      <vt:lpstr>Capital-Dominated Societies</vt:lpstr>
      <vt:lpstr>US v Europe</vt:lpstr>
      <vt:lpstr>Pre-1914 Inequality</vt:lpstr>
      <vt:lpstr>Capital Destroyed, Inequality Reset</vt:lpstr>
      <vt:lpstr>Wars and Depression</vt:lpstr>
      <vt:lpstr>Postwar Economic Boom, 1945-73</vt:lpstr>
      <vt:lpstr>Post-1973: Back to Normal</vt:lpstr>
      <vt:lpstr>US had low inequality, was less affected by war</vt:lpstr>
      <vt:lpstr>Inheritance and Fertility Rates</vt:lpstr>
      <vt:lpstr>Slide 22</vt:lpstr>
      <vt:lpstr>Slide 23</vt:lpstr>
      <vt:lpstr>Endgame</vt:lpstr>
      <vt:lpstr>Political Risk?</vt:lpstr>
      <vt:lpstr>Solution</vt:lpstr>
      <vt:lpstr>Critique I: The role of Labour</vt:lpstr>
      <vt:lpstr>Economists’ critique</vt:lpstr>
      <vt:lpstr>Land prices in cities</vt:lpstr>
      <vt:lpstr>Goodhart’s Critique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Kaufmann</dc:creator>
  <cp:lastModifiedBy>Eric Kaufmann</cp:lastModifiedBy>
  <cp:revision>32</cp:revision>
  <dcterms:created xsi:type="dcterms:W3CDTF">2015-08-27T17:18:18Z</dcterms:created>
  <dcterms:modified xsi:type="dcterms:W3CDTF">2015-11-20T12:01:23Z</dcterms:modified>
</cp:coreProperties>
</file>