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charts/chart6.xml" ContentType="application/vnd.openxmlformats-officedocument.drawingml.chart+xml"/>
  <Default Extension="gif" ContentType="image/gif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6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89" r:id="rId3"/>
    <p:sldId id="290" r:id="rId4"/>
    <p:sldId id="291" r:id="rId5"/>
    <p:sldId id="257" r:id="rId6"/>
    <p:sldId id="258" r:id="rId7"/>
    <p:sldId id="311" r:id="rId8"/>
    <p:sldId id="309" r:id="rId9"/>
    <p:sldId id="259" r:id="rId10"/>
    <p:sldId id="260" r:id="rId11"/>
    <p:sldId id="261" r:id="rId12"/>
    <p:sldId id="295" r:id="rId13"/>
    <p:sldId id="294" r:id="rId14"/>
    <p:sldId id="262" r:id="rId15"/>
    <p:sldId id="264" r:id="rId16"/>
    <p:sldId id="292" r:id="rId17"/>
    <p:sldId id="296" r:id="rId18"/>
    <p:sldId id="305" r:id="rId19"/>
    <p:sldId id="310" r:id="rId20"/>
    <p:sldId id="293" r:id="rId21"/>
    <p:sldId id="297" r:id="rId22"/>
    <p:sldId id="263" r:id="rId23"/>
    <p:sldId id="265" r:id="rId24"/>
    <p:sldId id="306" r:id="rId25"/>
    <p:sldId id="298" r:id="rId26"/>
    <p:sldId id="299" r:id="rId27"/>
    <p:sldId id="302" r:id="rId28"/>
    <p:sldId id="300" r:id="rId29"/>
    <p:sldId id="301" r:id="rId30"/>
    <p:sldId id="303" r:id="rId31"/>
    <p:sldId id="304" r:id="rId32"/>
    <p:sldId id="267" r:id="rId33"/>
    <p:sldId id="308" r:id="rId34"/>
    <p:sldId id="313" r:id="rId35"/>
    <p:sldId id="285" r:id="rId36"/>
    <p:sldId id="286" r:id="rId37"/>
    <p:sldId id="314" r:id="rId38"/>
    <p:sldId id="312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Macintosh%20HD:Users:garethharris:Documents:Responses%20to%20Ethnic%20Diversity:Work_GH:Gareth%20CTZ%20exploratory%202010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1-Data\1-1-work\1-Research\1-1-Projects\1-white%20flight\data\UK\Understanding%20Society\UKIP%20summary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E\Documents\My%20Dropbox\Responses%20to%20Ethnic%20Diversity\Work_GH\GH_CTZipsos_regress.xlsx" TargetMode="External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\Documents\My%20Dropbox\Responses%20to%20Ethnic%20Diversity\Work_GH\CTZ_regress_article_19_06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\Documents\My%20Dropbox\Responses%20to%20Ethnic%20Diversity\Work_GH\1-Yougov%20results%20calc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Macintosh%20HD:Users:garethharris:Documents:Responses%20to%20Ethnic%20Diversity:Work_GH:Gareth%20CTZ%20exploratory%202010.xlsx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style val="18"/>
  <c:clrMapOvr bg1="lt1" tx1="dk1" bg2="lt2" tx2="dk2" accent1="accent1" accent2="accent2" accent3="accent3" accent4="accent4" accent5="accent5" accent6="accent6" hlink="hlink" folHlink="folHlink"/>
  <c:chart>
    <c:plotArea>
      <c:layout/>
      <c:lineChart>
        <c:grouping val="standard"/>
        <c:ser>
          <c:idx val="0"/>
          <c:order val="0"/>
          <c:tx>
            <c:strRef>
              <c:f>'Attitudes agg'!$B$7</c:f>
              <c:strCache>
                <c:ptCount val="1"/>
                <c:pt idx="0">
                  <c:v>Upper</c:v>
                </c:pt>
              </c:strCache>
            </c:strRef>
          </c:tx>
          <c:spPr>
            <a:ln w="28575"/>
          </c:spPr>
          <c:marker>
            <c:symbol val="diamond"/>
            <c:size val="7"/>
          </c:marker>
          <c:cat>
            <c:strRef>
              <c:f>'Attitudes agg'!$C$6:$L$6</c:f>
              <c:strCache>
                <c:ptCount val="10"/>
                <c:pt idx="0">
                  <c:v>Most Homogeneous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Most Diverse</c:v>
                </c:pt>
              </c:strCache>
            </c:strRef>
          </c:cat>
          <c:val>
            <c:numRef>
              <c:f>'Attitudes agg'!$C$7:$L$7</c:f>
              <c:numCache>
                <c:formatCode>0.00</c:formatCode>
                <c:ptCount val="10"/>
                <c:pt idx="0">
                  <c:v>82.13836477987418</c:v>
                </c:pt>
                <c:pt idx="1">
                  <c:v>78.173190984578881</c:v>
                </c:pt>
                <c:pt idx="2">
                  <c:v>77.251732101616142</c:v>
                </c:pt>
                <c:pt idx="3">
                  <c:v>79.484304932735398</c:v>
                </c:pt>
                <c:pt idx="4">
                  <c:v>76.533907427341205</c:v>
                </c:pt>
                <c:pt idx="5">
                  <c:v>78.192090395479525</c:v>
                </c:pt>
                <c:pt idx="6">
                  <c:v>76.497695852534449</c:v>
                </c:pt>
                <c:pt idx="7">
                  <c:v>66.859122401847657</c:v>
                </c:pt>
                <c:pt idx="8">
                  <c:v>64.454277286135607</c:v>
                </c:pt>
                <c:pt idx="9">
                  <c:v>54.385964912280613</c:v>
                </c:pt>
              </c:numCache>
            </c:numRef>
          </c:val>
        </c:ser>
        <c:ser>
          <c:idx val="1"/>
          <c:order val="1"/>
          <c:tx>
            <c:strRef>
              <c:f>'Attitudes agg'!$B$8</c:f>
              <c:strCache>
                <c:ptCount val="1"/>
                <c:pt idx="0">
                  <c:v>Middle </c:v>
                </c:pt>
              </c:strCache>
            </c:strRef>
          </c:tx>
          <c:spPr>
            <a:ln w="28575"/>
          </c:spPr>
          <c:marker>
            <c:symbol val="diamond"/>
            <c:size val="7"/>
          </c:marker>
          <c:cat>
            <c:strRef>
              <c:f>'Attitudes agg'!$C$6:$L$6</c:f>
              <c:strCache>
                <c:ptCount val="10"/>
                <c:pt idx="0">
                  <c:v>Most Homogeneous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Most Diverse</c:v>
                </c:pt>
              </c:strCache>
            </c:strRef>
          </c:cat>
          <c:val>
            <c:numRef>
              <c:f>'Attitudes agg'!$C$8:$L$8</c:f>
              <c:numCache>
                <c:formatCode>0.00</c:formatCode>
                <c:ptCount val="10"/>
                <c:pt idx="0">
                  <c:v>84.786641929498998</c:v>
                </c:pt>
                <c:pt idx="1">
                  <c:v>90.036900369003604</c:v>
                </c:pt>
                <c:pt idx="2">
                  <c:v>86.407766990291194</c:v>
                </c:pt>
                <c:pt idx="3">
                  <c:v>85.499058380414283</c:v>
                </c:pt>
                <c:pt idx="4">
                  <c:v>87.253141831238679</c:v>
                </c:pt>
                <c:pt idx="5">
                  <c:v>85.850860420650079</c:v>
                </c:pt>
                <c:pt idx="6">
                  <c:v>85.416666666666757</c:v>
                </c:pt>
                <c:pt idx="7">
                  <c:v>78.157894736842081</c:v>
                </c:pt>
                <c:pt idx="8">
                  <c:v>81.142857142856357</c:v>
                </c:pt>
                <c:pt idx="9">
                  <c:v>67.078189300410955</c:v>
                </c:pt>
              </c:numCache>
            </c:numRef>
          </c:val>
        </c:ser>
        <c:ser>
          <c:idx val="2"/>
          <c:order val="2"/>
          <c:tx>
            <c:strRef>
              <c:f>'Attitudes agg'!$B$9</c:f>
              <c:strCache>
                <c:ptCount val="1"/>
                <c:pt idx="0">
                  <c:v>Working class</c:v>
                </c:pt>
              </c:strCache>
            </c:strRef>
          </c:tx>
          <c:spPr>
            <a:ln w="28575"/>
          </c:spPr>
          <c:marker>
            <c:symbol val="diamond"/>
            <c:size val="7"/>
          </c:marker>
          <c:cat>
            <c:strRef>
              <c:f>'Attitudes agg'!$C$6:$L$6</c:f>
              <c:strCache>
                <c:ptCount val="10"/>
                <c:pt idx="0">
                  <c:v>Most Homogeneous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Most Diverse</c:v>
                </c:pt>
              </c:strCache>
            </c:strRef>
          </c:cat>
          <c:val>
            <c:numRef>
              <c:f>'Attitudes agg'!$C$9:$L$9</c:f>
              <c:numCache>
                <c:formatCode>0.00</c:formatCode>
                <c:ptCount val="10"/>
                <c:pt idx="0">
                  <c:v>89.879759519037918</c:v>
                </c:pt>
                <c:pt idx="1">
                  <c:v>87.488667271078796</c:v>
                </c:pt>
                <c:pt idx="2">
                  <c:v>87.784867821330906</c:v>
                </c:pt>
                <c:pt idx="3">
                  <c:v>86.771964461994187</c:v>
                </c:pt>
                <c:pt idx="4">
                  <c:v>87.213740458015195</c:v>
                </c:pt>
                <c:pt idx="5">
                  <c:v>87.775551102203664</c:v>
                </c:pt>
                <c:pt idx="6">
                  <c:v>86.231884057971001</c:v>
                </c:pt>
                <c:pt idx="7">
                  <c:v>87.365591397849059</c:v>
                </c:pt>
                <c:pt idx="8">
                  <c:v>83.646888567293388</c:v>
                </c:pt>
                <c:pt idx="9">
                  <c:v>74.672489082968696</c:v>
                </c:pt>
              </c:numCache>
            </c:numRef>
          </c:val>
        </c:ser>
        <c:ser>
          <c:idx val="3"/>
          <c:order val="3"/>
          <c:tx>
            <c:strRef>
              <c:f>'Attitudes agg'!$B$10</c:f>
              <c:strCache>
                <c:ptCount val="1"/>
                <c:pt idx="0">
                  <c:v>All</c:v>
                </c:pt>
              </c:strCache>
            </c:strRef>
          </c:tx>
          <c:spPr>
            <a:ln w="28575">
              <a:solidFill>
                <a:srgbClr val="EEECE1">
                  <a:lumMod val="50000"/>
                </a:srgbClr>
              </a:solidFill>
              <a:prstDash val="sysDash"/>
            </a:ln>
          </c:spPr>
          <c:marker>
            <c:symbol val="diamond"/>
            <c:size val="7"/>
            <c:spPr>
              <a:solidFill>
                <a:srgbClr val="EEECE1">
                  <a:lumMod val="50000"/>
                </a:srgbClr>
              </a:solidFill>
            </c:spPr>
          </c:marker>
          <c:cat>
            <c:strRef>
              <c:f>'Attitudes agg'!$C$6:$L$6</c:f>
              <c:strCache>
                <c:ptCount val="10"/>
                <c:pt idx="0">
                  <c:v>Most Homogeneous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Most Diverse</c:v>
                </c:pt>
              </c:strCache>
            </c:strRef>
          </c:cat>
          <c:val>
            <c:numRef>
              <c:f>'Attitudes agg'!$C$10:$L$10</c:f>
              <c:numCache>
                <c:formatCode>0.00</c:formatCode>
                <c:ptCount val="10"/>
                <c:pt idx="0">
                  <c:v>85.483870967741879</c:v>
                </c:pt>
                <c:pt idx="1">
                  <c:v>84.913950933723882</c:v>
                </c:pt>
                <c:pt idx="2">
                  <c:v>83.333333333332988</c:v>
                </c:pt>
                <c:pt idx="3">
                  <c:v>83.602858217374134</c:v>
                </c:pt>
                <c:pt idx="4">
                  <c:v>82.967230824630903</c:v>
                </c:pt>
                <c:pt idx="5">
                  <c:v>83.161904761904694</c:v>
                </c:pt>
                <c:pt idx="6">
                  <c:v>81.323777403034626</c:v>
                </c:pt>
                <c:pt idx="7">
                  <c:v>75.235955056179648</c:v>
                </c:pt>
                <c:pt idx="8">
                  <c:v>74.101796407185518</c:v>
                </c:pt>
                <c:pt idx="9">
                  <c:v>63.629629629629598</c:v>
                </c:pt>
              </c:numCache>
            </c:numRef>
          </c:val>
        </c:ser>
        <c:marker val="1"/>
        <c:axId val="210271232"/>
        <c:axId val="210270464"/>
      </c:lineChart>
      <c:catAx>
        <c:axId val="210271232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210270464"/>
        <c:crosses val="autoZero"/>
        <c:auto val="1"/>
        <c:lblAlgn val="ctr"/>
        <c:lblOffset val="100"/>
      </c:catAx>
      <c:valAx>
        <c:axId val="210270464"/>
        <c:scaling>
          <c:orientation val="minMax"/>
          <c:min val="50"/>
        </c:scaling>
        <c:axPos val="l"/>
        <c:majorGridlines/>
        <c:numFmt formatCode="#,##0" sourceLinked="0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210271232"/>
        <c:crosses val="autoZero"/>
        <c:crossBetween val="between"/>
      </c:valAx>
      <c:spPr>
        <a:solidFill>
          <a:sysClr val="window" lastClr="FFFFFF"/>
        </a:solidFill>
        <a:ln w="25400" cap="flat" cmpd="sng" algn="ctr">
          <a:solidFill>
            <a:sysClr val="window" lastClr="FFFFFF"/>
          </a:solidFill>
          <a:prstDash val="solid"/>
        </a:ln>
        <a:effectLst/>
      </c:spPr>
    </c:plotArea>
    <c:legend>
      <c:legendPos val="r"/>
      <c:layout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</c:chart>
  <c:spPr>
    <a:solidFill>
      <a:sysClr val="window" lastClr="FFFFFF"/>
    </a:solidFill>
    <a:ln w="25400" cap="flat" cmpd="sng" algn="ctr">
      <a:solidFill>
        <a:sysClr val="windowText" lastClr="000000"/>
      </a:solidFill>
      <a:prstDash val="solid"/>
    </a:ln>
    <a:effectLst/>
  </c:spPr>
  <c:txPr>
    <a:bodyPr/>
    <a:lstStyle/>
    <a:p>
      <a:pPr>
        <a:defRPr>
          <a:solidFill>
            <a:sysClr val="windowText" lastClr="000000"/>
          </a:solidFill>
          <a:latin typeface="+mn-lt"/>
          <a:ea typeface="+mn-ea"/>
          <a:cs typeface="+mn-cs"/>
        </a:defRPr>
      </a:pPr>
      <a:endParaRPr lang="en-US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title>
      <c:tx>
        <c:rich>
          <a:bodyPr/>
          <a:lstStyle/>
          <a:p>
            <a:pPr>
              <a:defRPr sz="2400"/>
            </a:pPr>
            <a:r>
              <a:rPr lang="en-GB" sz="2400" dirty="0"/>
              <a:t>Predictors of </a:t>
            </a:r>
            <a:r>
              <a:rPr lang="en-GB" sz="2400" dirty="0" smtClean="0"/>
              <a:t>UKIP </a:t>
            </a:r>
            <a:r>
              <a:rPr lang="en-GB" sz="2400" dirty="0"/>
              <a:t>and BNP/Far Right </a:t>
            </a:r>
            <a:r>
              <a:rPr lang="en-GB" sz="2400" dirty="0" smtClean="0"/>
              <a:t>Support, White British only, </a:t>
            </a:r>
            <a:r>
              <a:rPr lang="en-GB" sz="2400" dirty="0"/>
              <a:t>2009-12</a:t>
            </a:r>
          </a:p>
        </c:rich>
      </c:tx>
      <c:layout>
        <c:manualLayout>
          <c:xMode val="edge"/>
          <c:yMode val="edge"/>
          <c:x val="0.14486894839223738"/>
          <c:y val="0"/>
        </c:manualLayout>
      </c:layout>
    </c:title>
    <c:plotArea>
      <c:layout>
        <c:manualLayout>
          <c:layoutTarget val="inner"/>
          <c:xMode val="edge"/>
          <c:yMode val="edge"/>
          <c:x val="4.6264285861905063E-2"/>
          <c:y val="0.15124894852241647"/>
          <c:w val="0.84686217372434736"/>
          <c:h val="0.7327710743687722"/>
        </c:manualLayout>
      </c:layout>
      <c:barChart>
        <c:barDir val="bar"/>
        <c:grouping val="clustered"/>
        <c:ser>
          <c:idx val="0"/>
          <c:order val="0"/>
          <c:tx>
            <c:strRef>
              <c:f>Sheet3!$Z$16</c:f>
              <c:strCache>
                <c:ptCount val="1"/>
                <c:pt idx="0">
                  <c:v>Far Right (mainly BNP)</c:v>
                </c:pt>
              </c:strCache>
            </c:strRef>
          </c:tx>
          <c:cat>
            <c:strRef>
              <c:f>Sheet3!$Y$17:$Y$30</c:f>
              <c:strCache>
                <c:ptCount val="14"/>
                <c:pt idx="0">
                  <c:v>Age</c:v>
                </c:pt>
                <c:pt idx="1">
                  <c:v>Female</c:v>
                </c:pt>
                <c:pt idx="2">
                  <c:v>Ward % Minority</c:v>
                </c:pt>
                <c:pt idx="3">
                  <c:v>Ward % Renters</c:v>
                </c:pt>
                <c:pt idx="4">
                  <c:v>Ward Population Density</c:v>
                </c:pt>
                <c:pt idx="5">
                  <c:v>Income</c:v>
                </c:pt>
                <c:pt idx="6">
                  <c:v>Ward % White Other</c:v>
                </c:pt>
                <c:pt idx="7">
                  <c:v>Low social trust</c:v>
                </c:pt>
                <c:pt idx="8">
                  <c:v>English identifier</c:v>
                </c:pt>
                <c:pt idx="9">
                  <c:v>LA % Minority</c:v>
                </c:pt>
                <c:pt idx="10">
                  <c:v>Ward Minority Increase</c:v>
                </c:pt>
                <c:pt idx="11">
                  <c:v>Ward Deprivation</c:v>
                </c:pt>
                <c:pt idx="12">
                  <c:v>Lower class</c:v>
                </c:pt>
                <c:pt idx="13">
                  <c:v>Lower Education</c:v>
                </c:pt>
              </c:strCache>
            </c:strRef>
          </c:cat>
          <c:val>
            <c:numRef>
              <c:f>Sheet3!$Z$17:$Z$30</c:f>
              <c:numCache>
                <c:formatCode>General</c:formatCode>
                <c:ptCount val="14"/>
                <c:pt idx="0">
                  <c:v>-10.11</c:v>
                </c:pt>
                <c:pt idx="1">
                  <c:v>-8.6</c:v>
                </c:pt>
                <c:pt idx="2">
                  <c:v>-4.2300000000000004</c:v>
                </c:pt>
                <c:pt idx="3">
                  <c:v>-3.48</c:v>
                </c:pt>
                <c:pt idx="4">
                  <c:v>-2.06</c:v>
                </c:pt>
                <c:pt idx="5">
                  <c:v>1.03</c:v>
                </c:pt>
                <c:pt idx="6">
                  <c:v>1.54</c:v>
                </c:pt>
                <c:pt idx="7">
                  <c:v>2.8899999999999997</c:v>
                </c:pt>
                <c:pt idx="8">
                  <c:v>3</c:v>
                </c:pt>
                <c:pt idx="9">
                  <c:v>3.12</c:v>
                </c:pt>
                <c:pt idx="10">
                  <c:v>3.62</c:v>
                </c:pt>
                <c:pt idx="11">
                  <c:v>5.55</c:v>
                </c:pt>
                <c:pt idx="12">
                  <c:v>6.94</c:v>
                </c:pt>
                <c:pt idx="13">
                  <c:v>8.94</c:v>
                </c:pt>
              </c:numCache>
            </c:numRef>
          </c:val>
        </c:ser>
        <c:ser>
          <c:idx val="1"/>
          <c:order val="1"/>
          <c:tx>
            <c:strRef>
              <c:f>Sheet3!$AA$16</c:f>
              <c:strCache>
                <c:ptCount val="1"/>
                <c:pt idx="0">
                  <c:v>UKIP</c:v>
                </c:pt>
              </c:strCache>
            </c:strRef>
          </c:tx>
          <c:cat>
            <c:strRef>
              <c:f>Sheet3!$Y$17:$Y$30</c:f>
              <c:strCache>
                <c:ptCount val="14"/>
                <c:pt idx="0">
                  <c:v>Age</c:v>
                </c:pt>
                <c:pt idx="1">
                  <c:v>Female</c:v>
                </c:pt>
                <c:pt idx="2">
                  <c:v>Ward % Minority</c:v>
                </c:pt>
                <c:pt idx="3">
                  <c:v>Ward % Renters</c:v>
                </c:pt>
                <c:pt idx="4">
                  <c:v>Ward Population Density</c:v>
                </c:pt>
                <c:pt idx="5">
                  <c:v>Income</c:v>
                </c:pt>
                <c:pt idx="6">
                  <c:v>Ward % White Other</c:v>
                </c:pt>
                <c:pt idx="7">
                  <c:v>Low social trust</c:v>
                </c:pt>
                <c:pt idx="8">
                  <c:v>English identifier</c:v>
                </c:pt>
                <c:pt idx="9">
                  <c:v>LA % Minority</c:v>
                </c:pt>
                <c:pt idx="10">
                  <c:v>Ward Minority Increase</c:v>
                </c:pt>
                <c:pt idx="11">
                  <c:v>Ward Deprivation</c:v>
                </c:pt>
                <c:pt idx="12">
                  <c:v>Lower class</c:v>
                </c:pt>
                <c:pt idx="13">
                  <c:v>Lower Education</c:v>
                </c:pt>
              </c:strCache>
            </c:strRef>
          </c:cat>
          <c:val>
            <c:numRef>
              <c:f>Sheet3!$AA$17:$AA$30</c:f>
              <c:numCache>
                <c:formatCode>General</c:formatCode>
                <c:ptCount val="14"/>
                <c:pt idx="0">
                  <c:v>2.3899999999999997</c:v>
                </c:pt>
                <c:pt idx="1">
                  <c:v>-5.09</c:v>
                </c:pt>
                <c:pt idx="2">
                  <c:v>-3.86</c:v>
                </c:pt>
                <c:pt idx="3">
                  <c:v>-0.67000000000000148</c:v>
                </c:pt>
                <c:pt idx="4">
                  <c:v>6.0000000000000032E-2</c:v>
                </c:pt>
                <c:pt idx="5">
                  <c:v>-2.5299999999999998</c:v>
                </c:pt>
                <c:pt idx="6">
                  <c:v>0.95000000000000062</c:v>
                </c:pt>
                <c:pt idx="7">
                  <c:v>1.0000000000000005E-2</c:v>
                </c:pt>
                <c:pt idx="8">
                  <c:v>5.3599999999999985</c:v>
                </c:pt>
                <c:pt idx="9">
                  <c:v>0</c:v>
                </c:pt>
                <c:pt idx="10">
                  <c:v>3.51</c:v>
                </c:pt>
                <c:pt idx="11">
                  <c:v>0.45</c:v>
                </c:pt>
                <c:pt idx="12">
                  <c:v>1.72</c:v>
                </c:pt>
                <c:pt idx="13">
                  <c:v>2.0099999999999998</c:v>
                </c:pt>
              </c:numCache>
            </c:numRef>
          </c:val>
        </c:ser>
        <c:axId val="111861120"/>
        <c:axId val="153779584"/>
      </c:barChart>
      <c:catAx>
        <c:axId val="111861120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sz="1600" b="1"/>
            </a:pPr>
            <a:endParaRPr lang="en-US"/>
          </a:p>
        </c:txPr>
        <c:crossAx val="153779584"/>
        <c:crosses val="autoZero"/>
        <c:auto val="1"/>
        <c:lblAlgn val="ctr"/>
        <c:lblOffset val="100"/>
      </c:catAx>
      <c:valAx>
        <c:axId val="153779584"/>
        <c:scaling>
          <c:orientation val="minMax"/>
          <c:max val="9"/>
          <c:min val="-11"/>
        </c:scaling>
        <c:axPos val="b"/>
        <c:majorGridlines/>
        <c:numFmt formatCode="General" sourceLinked="1"/>
        <c:maj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1186112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600" b="1"/>
          </a:pPr>
          <a:endParaRPr lang="en-US"/>
        </a:p>
      </c:txPr>
    </c:legend>
    <c:plotVisOnly val="1"/>
  </c:chart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lrMapOvr bg1="lt1" tx1="dk1" bg2="lt2" tx2="dk2" accent1="accent1" accent2="accent2" accent3="accent3" accent4="accent4" accent5="accent5" accent6="accent6" hlink="hlink" folHlink="folHlink"/>
  <c:chart>
    <c:plotArea>
      <c:layout/>
      <c:lineChart>
        <c:grouping val="standard"/>
        <c:ser>
          <c:idx val="0"/>
          <c:order val="0"/>
          <c:tx>
            <c:strRef>
              <c:f>CTZ_reg_context!$A$181</c:f>
              <c:strCache>
                <c:ptCount val="1"/>
                <c:pt idx="0">
                  <c:v>Upper</c:v>
                </c:pt>
              </c:strCache>
            </c:strRef>
          </c:tx>
          <c:marker>
            <c:symbol val="triangle"/>
            <c:size val="5"/>
          </c:marker>
          <c:cat>
            <c:strRef>
              <c:f>CTZ_reg_context!$B$180:$F$180</c:f>
              <c:strCache>
                <c:ptCount val="5"/>
                <c:pt idx="0">
                  <c:v>Least Renters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Most Renters</c:v>
                </c:pt>
              </c:strCache>
            </c:strRef>
          </c:cat>
          <c:val>
            <c:numRef>
              <c:f>CTZ_reg_context!$B$181:$F$181</c:f>
              <c:numCache>
                <c:formatCode>General</c:formatCode>
                <c:ptCount val="5"/>
                <c:pt idx="0">
                  <c:v>77.7</c:v>
                </c:pt>
                <c:pt idx="1">
                  <c:v>78.5</c:v>
                </c:pt>
                <c:pt idx="2">
                  <c:v>73.8</c:v>
                </c:pt>
                <c:pt idx="3">
                  <c:v>66.5</c:v>
                </c:pt>
                <c:pt idx="4">
                  <c:v>60.5</c:v>
                </c:pt>
              </c:numCache>
            </c:numRef>
          </c:val>
        </c:ser>
        <c:ser>
          <c:idx val="1"/>
          <c:order val="1"/>
          <c:tx>
            <c:strRef>
              <c:f>CTZ_reg_context!$A$182</c:f>
              <c:strCache>
                <c:ptCount val="1"/>
                <c:pt idx="0">
                  <c:v>Middle</c:v>
                </c:pt>
              </c:strCache>
            </c:strRef>
          </c:tx>
          <c:marker>
            <c:symbol val="triangle"/>
            <c:size val="5"/>
          </c:marker>
          <c:cat>
            <c:strRef>
              <c:f>CTZ_reg_context!$B$180:$F$180</c:f>
              <c:strCache>
                <c:ptCount val="5"/>
                <c:pt idx="0">
                  <c:v>Least Renters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Most Renters</c:v>
                </c:pt>
              </c:strCache>
            </c:strRef>
          </c:cat>
          <c:val>
            <c:numRef>
              <c:f>CTZ_reg_context!$B$182:$F$182</c:f>
              <c:numCache>
                <c:formatCode>General</c:formatCode>
                <c:ptCount val="5"/>
                <c:pt idx="0">
                  <c:v>86.2</c:v>
                </c:pt>
                <c:pt idx="1">
                  <c:v>84.6</c:v>
                </c:pt>
                <c:pt idx="2">
                  <c:v>81.8</c:v>
                </c:pt>
                <c:pt idx="3">
                  <c:v>77.8</c:v>
                </c:pt>
                <c:pt idx="4">
                  <c:v>69.5</c:v>
                </c:pt>
              </c:numCache>
            </c:numRef>
          </c:val>
        </c:ser>
        <c:ser>
          <c:idx val="2"/>
          <c:order val="2"/>
          <c:tx>
            <c:strRef>
              <c:f>CTZ_reg_context!$A$183</c:f>
              <c:strCache>
                <c:ptCount val="1"/>
                <c:pt idx="0">
                  <c:v>Working</c:v>
                </c:pt>
              </c:strCache>
            </c:strRef>
          </c:tx>
          <c:marker>
            <c:symbol val="triangle"/>
            <c:size val="5"/>
          </c:marker>
          <c:cat>
            <c:strRef>
              <c:f>CTZ_reg_context!$B$180:$F$180</c:f>
              <c:strCache>
                <c:ptCount val="5"/>
                <c:pt idx="0">
                  <c:v>Least Renters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Most Renters</c:v>
                </c:pt>
              </c:strCache>
            </c:strRef>
          </c:cat>
          <c:val>
            <c:numRef>
              <c:f>CTZ_reg_context!$B$183:$F$183</c:f>
              <c:numCache>
                <c:formatCode>General</c:formatCode>
                <c:ptCount val="5"/>
                <c:pt idx="0">
                  <c:v>87.3</c:v>
                </c:pt>
                <c:pt idx="1">
                  <c:v>86.3</c:v>
                </c:pt>
                <c:pt idx="2">
                  <c:v>85.6</c:v>
                </c:pt>
                <c:pt idx="3">
                  <c:v>83</c:v>
                </c:pt>
                <c:pt idx="4">
                  <c:v>82.1</c:v>
                </c:pt>
              </c:numCache>
            </c:numRef>
          </c:val>
        </c:ser>
        <c:ser>
          <c:idx val="3"/>
          <c:order val="3"/>
          <c:tx>
            <c:strRef>
              <c:f>CTZ_reg_context!$A$184</c:f>
              <c:strCache>
                <c:ptCount val="1"/>
                <c:pt idx="0">
                  <c:v>Base</c:v>
                </c:pt>
              </c:strCache>
            </c:strRef>
          </c:tx>
          <c:spPr>
            <a:ln>
              <a:solidFill>
                <a:srgbClr val="EEECE1">
                  <a:lumMod val="50000"/>
                </a:srgbClr>
              </a:solidFill>
              <a:prstDash val="dash"/>
            </a:ln>
          </c:spPr>
          <c:marker>
            <c:symbol val="triangle"/>
            <c:size val="5"/>
            <c:spPr>
              <a:solidFill>
                <a:srgbClr val="EEECE1">
                  <a:lumMod val="50000"/>
                </a:srgbClr>
              </a:solidFill>
            </c:spPr>
          </c:marker>
          <c:cat>
            <c:strRef>
              <c:f>CTZ_reg_context!$B$180:$F$180</c:f>
              <c:strCache>
                <c:ptCount val="5"/>
                <c:pt idx="0">
                  <c:v>Least Renters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Most Renters</c:v>
                </c:pt>
              </c:strCache>
            </c:strRef>
          </c:cat>
          <c:val>
            <c:numRef>
              <c:f>CTZ_reg_context!$B$184:$F$184</c:f>
              <c:numCache>
                <c:formatCode>General</c:formatCode>
                <c:ptCount val="5"/>
                <c:pt idx="0">
                  <c:v>83.2</c:v>
                </c:pt>
                <c:pt idx="1">
                  <c:v>82.8</c:v>
                </c:pt>
                <c:pt idx="2">
                  <c:v>80.099999999999994</c:v>
                </c:pt>
                <c:pt idx="3">
                  <c:v>74</c:v>
                </c:pt>
                <c:pt idx="4">
                  <c:v>68.8</c:v>
                </c:pt>
              </c:numCache>
            </c:numRef>
          </c:val>
        </c:ser>
        <c:marker val="1"/>
        <c:axId val="153694208"/>
        <c:axId val="153697280"/>
      </c:lineChart>
      <c:catAx>
        <c:axId val="153694208"/>
        <c:scaling>
          <c:orientation val="minMax"/>
        </c:scaling>
        <c:axPos val="b"/>
        <c:numFmt formatCode="General" sourceLinked="1"/>
        <c:tickLblPos val="nextTo"/>
        <c:crossAx val="153697280"/>
        <c:crosses val="autoZero"/>
        <c:auto val="1"/>
        <c:lblAlgn val="ctr"/>
        <c:lblOffset val="100"/>
      </c:catAx>
      <c:valAx>
        <c:axId val="153697280"/>
        <c:scaling>
          <c:orientation val="minMax"/>
          <c:max val="90"/>
          <c:min val="30"/>
        </c:scaling>
        <c:axPos val="l"/>
        <c:majorGridlines/>
        <c:numFmt formatCode="General" sourceLinked="1"/>
        <c:tickLblPos val="nextTo"/>
        <c:crossAx val="153694208"/>
        <c:crosses val="autoZero"/>
        <c:crossBetween val="between"/>
      </c:valAx>
    </c:plotArea>
    <c:legend>
      <c:legendPos val="r"/>
      <c:layout/>
    </c:legend>
    <c:plotVisOnly val="1"/>
  </c:chart>
  <c:spPr>
    <a:solidFill>
      <a:sysClr val="window" lastClr="FFFFFF"/>
    </a:solidFill>
    <a:ln w="25400" cap="flat" cmpd="sng" algn="ctr">
      <a:solidFill>
        <a:sysClr val="windowText" lastClr="000000"/>
      </a:solidFill>
      <a:prstDash val="solid"/>
    </a:ln>
    <a:effectLst/>
  </c:spPr>
  <c:txPr>
    <a:bodyPr/>
    <a:lstStyle/>
    <a:p>
      <a:pPr>
        <a:defRPr sz="1600">
          <a:solidFill>
            <a:sysClr val="windowText" lastClr="000000"/>
          </a:solidFill>
          <a:latin typeface="+mn-lt"/>
          <a:ea typeface="+mn-ea"/>
          <a:cs typeface="+mn-cs"/>
        </a:defRPr>
      </a:pPr>
      <a:endParaRPr lang="en-US"/>
    </a:p>
  </c:txPr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style val="18"/>
  <c:chart>
    <c:title>
      <c:tx>
        <c:rich>
          <a:bodyPr/>
          <a:lstStyle/>
          <a:p>
            <a:pPr>
              <a:defRPr sz="2400"/>
            </a:pPr>
            <a:r>
              <a:rPr lang="en-GB" sz="2400"/>
              <a:t>Predicted Probabilities</a:t>
            </a:r>
            <a:r>
              <a:rPr lang="en-GB" sz="2400" baseline="0"/>
              <a:t> for </a:t>
            </a:r>
          </a:p>
          <a:p>
            <a:pPr>
              <a:defRPr sz="2400"/>
            </a:pPr>
            <a:r>
              <a:rPr lang="en-GB" sz="2400" baseline="0"/>
              <a:t>transience and diversity</a:t>
            </a:r>
            <a:endParaRPr lang="en-GB" sz="2400"/>
          </a:p>
        </c:rich>
      </c:tx>
      <c:layout/>
    </c:title>
    <c:plotArea>
      <c:layout>
        <c:manualLayout>
          <c:layoutTarget val="inner"/>
          <c:xMode val="edge"/>
          <c:yMode val="edge"/>
          <c:x val="0.10741264763779525"/>
          <c:y val="0.17832665805480002"/>
          <c:w val="0.79391538948256457"/>
          <c:h val="0.66913684429182563"/>
        </c:manualLayout>
      </c:layout>
      <c:lineChart>
        <c:grouping val="standard"/>
        <c:ser>
          <c:idx val="0"/>
          <c:order val="0"/>
          <c:tx>
            <c:strRef>
              <c:f>predprob1!$B$263</c:f>
              <c:strCache>
                <c:ptCount val="1"/>
                <c:pt idx="0">
                  <c:v>Percentage minority population 2011</c:v>
                </c:pt>
              </c:strCache>
            </c:strRef>
          </c:tx>
          <c:spPr>
            <a:ln w="41275" cap="sq"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</c:spPr>
          </c:marker>
          <c:cat>
            <c:numRef>
              <c:f>predprob1!$A$264:$A$270</c:f>
              <c:numCache>
                <c:formatCode>General</c:formatCode>
                <c:ptCount val="7"/>
                <c:pt idx="0">
                  <c:v>-3</c:v>
                </c:pt>
                <c:pt idx="1">
                  <c:v>-2</c:v>
                </c:pt>
                <c:pt idx="2">
                  <c:v>-1</c:v>
                </c:pt>
                <c:pt idx="3">
                  <c:v>0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</c:numCache>
            </c:numRef>
          </c:cat>
          <c:val>
            <c:numRef>
              <c:f>predprob1!$B$264:$B$270</c:f>
              <c:numCache>
                <c:formatCode>General</c:formatCode>
                <c:ptCount val="7"/>
                <c:pt idx="0">
                  <c:v>80.319457999999983</c:v>
                </c:pt>
                <c:pt idx="1">
                  <c:v>79.978739999999988</c:v>
                </c:pt>
                <c:pt idx="2">
                  <c:v>79.464024000001174</c:v>
                </c:pt>
                <c:pt idx="3">
                  <c:v>78.674900999999949</c:v>
                </c:pt>
                <c:pt idx="4">
                  <c:v>77.376406999999958</c:v>
                </c:pt>
                <c:pt idx="5">
                  <c:v>74.970949000000005</c:v>
                </c:pt>
                <c:pt idx="6">
                  <c:v>70.491378999999981</c:v>
                </c:pt>
              </c:numCache>
            </c:numRef>
          </c:val>
        </c:ser>
        <c:ser>
          <c:idx val="3"/>
          <c:order val="1"/>
          <c:tx>
            <c:strRef>
              <c:f>predprob1!$E$263</c:f>
              <c:strCache>
                <c:ptCount val="1"/>
                <c:pt idx="0">
                  <c:v>Percentage population churn 2001</c:v>
                </c:pt>
              </c:strCache>
            </c:strRef>
          </c:tx>
          <c:spPr>
            <a:ln w="38100">
              <a:solidFill>
                <a:schemeClr val="tx1"/>
              </a:solidFill>
            </a:ln>
          </c:spPr>
          <c:marker>
            <c:symbol val="none"/>
          </c:marker>
          <c:cat>
            <c:numRef>
              <c:f>predprob1!$A$264:$A$270</c:f>
              <c:numCache>
                <c:formatCode>General</c:formatCode>
                <c:ptCount val="7"/>
                <c:pt idx="0">
                  <c:v>-3</c:v>
                </c:pt>
                <c:pt idx="1">
                  <c:v>-2</c:v>
                </c:pt>
                <c:pt idx="2">
                  <c:v>-1</c:v>
                </c:pt>
                <c:pt idx="3">
                  <c:v>0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</c:numCache>
            </c:numRef>
          </c:cat>
          <c:val>
            <c:numRef>
              <c:f>predprob1!$E$264:$E$270</c:f>
              <c:numCache>
                <c:formatCode>General</c:formatCode>
                <c:ptCount val="7"/>
                <c:pt idx="0">
                  <c:v>79.252856999999949</c:v>
                </c:pt>
                <c:pt idx="1">
                  <c:v>78.782778999998655</c:v>
                </c:pt>
                <c:pt idx="2">
                  <c:v>78.355615999999998</c:v>
                </c:pt>
                <c:pt idx="3">
                  <c:v>77.856565000000003</c:v>
                </c:pt>
                <c:pt idx="4">
                  <c:v>77.269429000000727</c:v>
                </c:pt>
                <c:pt idx="5">
                  <c:v>76.175337999998376</c:v>
                </c:pt>
                <c:pt idx="6">
                  <c:v>73.808317999999858</c:v>
                </c:pt>
              </c:numCache>
            </c:numRef>
          </c:val>
        </c:ser>
        <c:marker val="1"/>
        <c:axId val="326794624"/>
        <c:axId val="326804992"/>
      </c:lineChart>
      <c:catAx>
        <c:axId val="32679462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GB" sz="1600"/>
                  <a:t>Distribution of Independent Variable (categories based</a:t>
                </a:r>
                <a:r>
                  <a:rPr lang="en-GB" sz="1600" baseline="0"/>
                  <a:t> on </a:t>
                </a:r>
                <a:r>
                  <a:rPr lang="en-GB" sz="1600"/>
                  <a:t>nested means method</a:t>
                </a:r>
                <a:r>
                  <a:rPr lang="en-GB" sz="1600" baseline="0"/>
                  <a:t>)</a:t>
                </a:r>
                <a:endParaRPr lang="en-GB" sz="1600"/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326804992"/>
        <c:crosses val="autoZero"/>
        <c:auto val="1"/>
        <c:lblAlgn val="ctr"/>
        <c:lblOffset val="100"/>
      </c:catAx>
      <c:valAx>
        <c:axId val="326804992"/>
        <c:scaling>
          <c:orientation val="minMax"/>
          <c:max val="90"/>
          <c:min val="55"/>
        </c:scaling>
        <c:axPos val="l"/>
        <c:maj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GB" sz="1400"/>
                  <a:t>Predicted</a:t>
                </a:r>
                <a:r>
                  <a:rPr lang="en-GB" sz="1400" baseline="0"/>
                  <a:t> Probability of Favouring Reduction </a:t>
                </a:r>
                <a:endParaRPr lang="en-GB" sz="1400"/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3267946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4909589426321709"/>
          <c:y val="0.62307235915379433"/>
          <c:w val="0.33081482002250506"/>
          <c:h val="0.19895021778501926"/>
        </c:manualLayout>
      </c:layout>
      <c:spPr>
        <a:solidFill>
          <a:schemeClr val="bg1"/>
        </a:solidFill>
      </c:spPr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title>
      <c:tx>
        <c:rich>
          <a:bodyPr/>
          <a:lstStyle/>
          <a:p>
            <a:pPr>
              <a:defRPr sz="3600"/>
            </a:pPr>
            <a:r>
              <a:rPr lang="en-GB" sz="3600"/>
              <a:t>Ethnic</a:t>
            </a:r>
            <a:r>
              <a:rPr lang="en-GB" sz="3600" baseline="0"/>
              <a:t> Threshold and Inter-Ward Move Type, 2013, White British Only, N=384</a:t>
            </a:r>
            <a:endParaRPr lang="en-GB" sz="3600"/>
          </a:p>
        </c:rich>
      </c:tx>
      <c:layout/>
    </c:title>
    <c:plotArea>
      <c:layout>
        <c:manualLayout>
          <c:layoutTarget val="inner"/>
          <c:xMode val="edge"/>
          <c:yMode val="edge"/>
          <c:x val="0.12703018372703445"/>
          <c:y val="0.26927092446777484"/>
          <c:w val="0.77266426071741023"/>
          <c:h val="0.58139289880431511"/>
        </c:manualLayout>
      </c:layout>
      <c:lineChart>
        <c:grouping val="standard"/>
        <c:ser>
          <c:idx val="0"/>
          <c:order val="0"/>
          <c:tx>
            <c:strRef>
              <c:f>crosstabs!$O$125</c:f>
              <c:strCache>
                <c:ptCount val="1"/>
                <c:pt idx="0">
                  <c:v>White Flight'</c:v>
                </c:pt>
              </c:strCache>
            </c:strRef>
          </c:tx>
          <c:marker>
            <c:symbol val="none"/>
          </c:marker>
          <c:cat>
            <c:strRef>
              <c:f>crosstabs!$P$124:$U$124</c:f>
              <c:strCache>
                <c:ptCount val="6"/>
                <c:pt idx="0">
                  <c:v>Any mix OK</c:v>
                </c:pt>
                <c:pt idx="1">
                  <c:v>66+</c:v>
                </c:pt>
                <c:pt idx="2">
                  <c:v>50</c:v>
                </c:pt>
                <c:pt idx="3">
                  <c:v>17-25</c:v>
                </c:pt>
                <c:pt idx="4">
                  <c:v>2-10%</c:v>
                </c:pt>
                <c:pt idx="5">
                  <c:v>&lt;1%</c:v>
                </c:pt>
              </c:strCache>
            </c:strRef>
          </c:cat>
          <c:val>
            <c:numRef>
              <c:f>crosstabs!$P$125:$U$125</c:f>
              <c:numCache>
                <c:formatCode>0.0%</c:formatCode>
                <c:ptCount val="6"/>
                <c:pt idx="0">
                  <c:v>0.34224598930481342</c:v>
                </c:pt>
                <c:pt idx="1">
                  <c:v>0.33333333333333331</c:v>
                </c:pt>
                <c:pt idx="2">
                  <c:v>0.24390243902439068</c:v>
                </c:pt>
                <c:pt idx="3">
                  <c:v>0.31914893617021317</c:v>
                </c:pt>
                <c:pt idx="4">
                  <c:v>0.59322033898305049</c:v>
                </c:pt>
                <c:pt idx="5">
                  <c:v>0.87500000000000089</c:v>
                </c:pt>
              </c:numCache>
            </c:numRef>
          </c:val>
        </c:ser>
        <c:ser>
          <c:idx val="1"/>
          <c:order val="1"/>
          <c:tx>
            <c:strRef>
              <c:f>crosstabs!$O$126</c:f>
              <c:strCache>
                <c:ptCount val="1"/>
                <c:pt idx="0">
                  <c:v>Gentrification</c:v>
                </c:pt>
              </c:strCache>
            </c:strRef>
          </c:tx>
          <c:marker>
            <c:symbol val="none"/>
          </c:marker>
          <c:cat>
            <c:strRef>
              <c:f>crosstabs!$P$124:$U$124</c:f>
              <c:strCache>
                <c:ptCount val="6"/>
                <c:pt idx="0">
                  <c:v>Any mix OK</c:v>
                </c:pt>
                <c:pt idx="1">
                  <c:v>66+</c:v>
                </c:pt>
                <c:pt idx="2">
                  <c:v>50</c:v>
                </c:pt>
                <c:pt idx="3">
                  <c:v>17-25</c:v>
                </c:pt>
                <c:pt idx="4">
                  <c:v>2-10%</c:v>
                </c:pt>
                <c:pt idx="5">
                  <c:v>&lt;1%</c:v>
                </c:pt>
              </c:strCache>
            </c:strRef>
          </c:cat>
          <c:val>
            <c:numRef>
              <c:f>crosstabs!$P$126:$U$126</c:f>
              <c:numCache>
                <c:formatCode>0.0%</c:formatCode>
                <c:ptCount val="6"/>
                <c:pt idx="0">
                  <c:v>0.22994652406417121</c:v>
                </c:pt>
                <c:pt idx="1">
                  <c:v>0.30952380952381015</c:v>
                </c:pt>
                <c:pt idx="2">
                  <c:v>0.29268292682926905</c:v>
                </c:pt>
                <c:pt idx="3">
                  <c:v>0.27659574468085107</c:v>
                </c:pt>
                <c:pt idx="4">
                  <c:v>0.1525423728813563</c:v>
                </c:pt>
                <c:pt idx="5">
                  <c:v>0</c:v>
                </c:pt>
              </c:numCache>
            </c:numRef>
          </c:val>
        </c:ser>
        <c:ser>
          <c:idx val="2"/>
          <c:order val="2"/>
          <c:tx>
            <c:strRef>
              <c:f>crosstabs!$O$127</c:f>
              <c:strCache>
                <c:ptCount val="1"/>
                <c:pt idx="0">
                  <c:v>Same Diversity</c:v>
                </c:pt>
              </c:strCache>
            </c:strRef>
          </c:tx>
          <c:marker>
            <c:symbol val="none"/>
          </c:marker>
          <c:cat>
            <c:strRef>
              <c:f>crosstabs!$P$124:$U$124</c:f>
              <c:strCache>
                <c:ptCount val="6"/>
                <c:pt idx="0">
                  <c:v>Any mix OK</c:v>
                </c:pt>
                <c:pt idx="1">
                  <c:v>66+</c:v>
                </c:pt>
                <c:pt idx="2">
                  <c:v>50</c:v>
                </c:pt>
                <c:pt idx="3">
                  <c:v>17-25</c:v>
                </c:pt>
                <c:pt idx="4">
                  <c:v>2-10%</c:v>
                </c:pt>
                <c:pt idx="5">
                  <c:v>&lt;1%</c:v>
                </c:pt>
              </c:strCache>
            </c:strRef>
          </c:cat>
          <c:val>
            <c:numRef>
              <c:f>crosstabs!$P$127:$U$127</c:f>
              <c:numCache>
                <c:formatCode>0.0%</c:formatCode>
                <c:ptCount val="6"/>
                <c:pt idx="0">
                  <c:v>0.27272727272727282</c:v>
                </c:pt>
                <c:pt idx="1">
                  <c:v>0.19047619047619083</c:v>
                </c:pt>
                <c:pt idx="2">
                  <c:v>0.31707317073170732</c:v>
                </c:pt>
                <c:pt idx="3">
                  <c:v>0.23404255319148959</c:v>
                </c:pt>
                <c:pt idx="4">
                  <c:v>0.16949152542372881</c:v>
                </c:pt>
                <c:pt idx="5">
                  <c:v>0</c:v>
                </c:pt>
              </c:numCache>
            </c:numRef>
          </c:val>
        </c:ser>
        <c:marker val="1"/>
        <c:axId val="152997888"/>
        <c:axId val="152999424"/>
      </c:lineChart>
      <c:catAx>
        <c:axId val="152997888"/>
        <c:scaling>
          <c:orientation val="minMax"/>
        </c:scaling>
        <c:axPos val="b"/>
        <c:tickLblPos val="nextTo"/>
        <c:txPr>
          <a:bodyPr/>
          <a:lstStyle/>
          <a:p>
            <a:pPr>
              <a:defRPr sz="2400"/>
            </a:pPr>
            <a:endParaRPr lang="en-US"/>
          </a:p>
        </c:txPr>
        <c:crossAx val="152999424"/>
        <c:crosses val="autoZero"/>
        <c:auto val="1"/>
        <c:lblAlgn val="ctr"/>
        <c:lblOffset val="100"/>
      </c:catAx>
      <c:valAx>
        <c:axId val="152999424"/>
        <c:scaling>
          <c:orientation val="minMax"/>
        </c:scaling>
        <c:axPos val="l"/>
        <c:majorGridlines/>
        <c:numFmt formatCode="0%" sourceLinked="0"/>
        <c:tickLblPos val="nextTo"/>
        <c:txPr>
          <a:bodyPr/>
          <a:lstStyle/>
          <a:p>
            <a:pPr>
              <a:defRPr sz="2400"/>
            </a:pPr>
            <a:endParaRPr lang="en-US"/>
          </a:p>
        </c:txPr>
        <c:crossAx val="15299788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2800"/>
          </a:pPr>
          <a:endParaRPr lang="en-US"/>
        </a:p>
      </c:txPr>
    </c:legend>
    <c:plotVisOnly val="1"/>
  </c:chart>
  <c:spPr>
    <a:ln w="9525">
      <a:solidFill>
        <a:schemeClr val="tx1"/>
      </a:solidFill>
    </a:ln>
  </c:sp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style val="18"/>
  <c:clrMapOvr bg1="lt1" tx1="dk1" bg2="lt2" tx2="dk2" accent1="accent1" accent2="accent2" accent3="accent3" accent4="accent4" accent5="accent5" accent6="accent6" hlink="hlink" folHlink="folHlink"/>
  <c:chart>
    <c:plotArea>
      <c:layout/>
      <c:lineChart>
        <c:grouping val="standard"/>
        <c:ser>
          <c:idx val="0"/>
          <c:order val="0"/>
          <c:tx>
            <c:strRef>
              <c:f>'Attitudes agg'!$B$7</c:f>
              <c:strCache>
                <c:ptCount val="1"/>
                <c:pt idx="0">
                  <c:v>Upper</c:v>
                </c:pt>
              </c:strCache>
            </c:strRef>
          </c:tx>
          <c:spPr>
            <a:ln w="28575"/>
          </c:spPr>
          <c:marker>
            <c:symbol val="diamond"/>
            <c:size val="7"/>
          </c:marker>
          <c:cat>
            <c:strRef>
              <c:f>'Attitudes agg'!$C$6:$L$6</c:f>
              <c:strCache>
                <c:ptCount val="10"/>
                <c:pt idx="0">
                  <c:v>Most Homogeneous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Most Diverse</c:v>
                </c:pt>
              </c:strCache>
            </c:strRef>
          </c:cat>
          <c:val>
            <c:numRef>
              <c:f>'Attitudes agg'!$C$7:$L$7</c:f>
              <c:numCache>
                <c:formatCode>0.00</c:formatCode>
                <c:ptCount val="10"/>
                <c:pt idx="0">
                  <c:v>82.13836477987418</c:v>
                </c:pt>
                <c:pt idx="1">
                  <c:v>78.173190984578881</c:v>
                </c:pt>
                <c:pt idx="2">
                  <c:v>77.251732101616113</c:v>
                </c:pt>
                <c:pt idx="3">
                  <c:v>79.484304932735398</c:v>
                </c:pt>
                <c:pt idx="4">
                  <c:v>76.533907427341205</c:v>
                </c:pt>
                <c:pt idx="5">
                  <c:v>78.192090395479468</c:v>
                </c:pt>
                <c:pt idx="6">
                  <c:v>76.497695852534449</c:v>
                </c:pt>
                <c:pt idx="7">
                  <c:v>66.859122401847685</c:v>
                </c:pt>
                <c:pt idx="8">
                  <c:v>64.454277286135607</c:v>
                </c:pt>
                <c:pt idx="9">
                  <c:v>54.385964912280592</c:v>
                </c:pt>
              </c:numCache>
            </c:numRef>
          </c:val>
        </c:ser>
        <c:ser>
          <c:idx val="1"/>
          <c:order val="1"/>
          <c:tx>
            <c:strRef>
              <c:f>'Attitudes agg'!$B$8</c:f>
              <c:strCache>
                <c:ptCount val="1"/>
                <c:pt idx="0">
                  <c:v>Middle </c:v>
                </c:pt>
              </c:strCache>
            </c:strRef>
          </c:tx>
          <c:spPr>
            <a:ln w="28575"/>
          </c:spPr>
          <c:marker>
            <c:symbol val="diamond"/>
            <c:size val="7"/>
          </c:marker>
          <c:cat>
            <c:strRef>
              <c:f>'Attitudes agg'!$C$6:$L$6</c:f>
              <c:strCache>
                <c:ptCount val="10"/>
                <c:pt idx="0">
                  <c:v>Most Homogeneous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Most Diverse</c:v>
                </c:pt>
              </c:strCache>
            </c:strRef>
          </c:cat>
          <c:val>
            <c:numRef>
              <c:f>'Attitudes agg'!$C$8:$L$8</c:f>
              <c:numCache>
                <c:formatCode>0.00</c:formatCode>
                <c:ptCount val="10"/>
                <c:pt idx="0">
                  <c:v>84.786641929498998</c:v>
                </c:pt>
                <c:pt idx="1">
                  <c:v>90.036900369003604</c:v>
                </c:pt>
                <c:pt idx="2">
                  <c:v>86.407766990291194</c:v>
                </c:pt>
                <c:pt idx="3">
                  <c:v>85.499058380414283</c:v>
                </c:pt>
                <c:pt idx="4">
                  <c:v>87.253141831238679</c:v>
                </c:pt>
                <c:pt idx="5">
                  <c:v>85.850860420650079</c:v>
                </c:pt>
                <c:pt idx="6">
                  <c:v>85.416666666666785</c:v>
                </c:pt>
                <c:pt idx="7">
                  <c:v>78.157894736842081</c:v>
                </c:pt>
                <c:pt idx="8">
                  <c:v>81.1428571428563</c:v>
                </c:pt>
                <c:pt idx="9">
                  <c:v>67.078189300410926</c:v>
                </c:pt>
              </c:numCache>
            </c:numRef>
          </c:val>
        </c:ser>
        <c:ser>
          <c:idx val="2"/>
          <c:order val="2"/>
          <c:tx>
            <c:strRef>
              <c:f>'Attitudes agg'!$B$9</c:f>
              <c:strCache>
                <c:ptCount val="1"/>
                <c:pt idx="0">
                  <c:v>Working class</c:v>
                </c:pt>
              </c:strCache>
            </c:strRef>
          </c:tx>
          <c:spPr>
            <a:ln w="28575"/>
          </c:spPr>
          <c:marker>
            <c:symbol val="diamond"/>
            <c:size val="7"/>
          </c:marker>
          <c:cat>
            <c:strRef>
              <c:f>'Attitudes agg'!$C$6:$L$6</c:f>
              <c:strCache>
                <c:ptCount val="10"/>
                <c:pt idx="0">
                  <c:v>Most Homogeneous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Most Diverse</c:v>
                </c:pt>
              </c:strCache>
            </c:strRef>
          </c:cat>
          <c:val>
            <c:numRef>
              <c:f>'Attitudes agg'!$C$9:$L$9</c:f>
              <c:numCache>
                <c:formatCode>0.00</c:formatCode>
                <c:ptCount val="10"/>
                <c:pt idx="0">
                  <c:v>89.879759519037918</c:v>
                </c:pt>
                <c:pt idx="1">
                  <c:v>87.488667271078796</c:v>
                </c:pt>
                <c:pt idx="2">
                  <c:v>87.784867821330906</c:v>
                </c:pt>
                <c:pt idx="3">
                  <c:v>86.771964461994216</c:v>
                </c:pt>
                <c:pt idx="4">
                  <c:v>87.213740458015195</c:v>
                </c:pt>
                <c:pt idx="5">
                  <c:v>87.775551102203607</c:v>
                </c:pt>
                <c:pt idx="6">
                  <c:v>86.231884057971001</c:v>
                </c:pt>
                <c:pt idx="7">
                  <c:v>87.365591397849059</c:v>
                </c:pt>
                <c:pt idx="8">
                  <c:v>83.646888567293388</c:v>
                </c:pt>
                <c:pt idx="9">
                  <c:v>74.672489082968639</c:v>
                </c:pt>
              </c:numCache>
            </c:numRef>
          </c:val>
        </c:ser>
        <c:ser>
          <c:idx val="3"/>
          <c:order val="3"/>
          <c:tx>
            <c:strRef>
              <c:f>'Attitudes agg'!$B$10</c:f>
              <c:strCache>
                <c:ptCount val="1"/>
                <c:pt idx="0">
                  <c:v>All</c:v>
                </c:pt>
              </c:strCache>
            </c:strRef>
          </c:tx>
          <c:spPr>
            <a:ln w="28575">
              <a:solidFill>
                <a:srgbClr val="EEECE1">
                  <a:lumMod val="50000"/>
                </a:srgbClr>
              </a:solidFill>
              <a:prstDash val="sysDash"/>
            </a:ln>
          </c:spPr>
          <c:marker>
            <c:symbol val="diamond"/>
            <c:size val="7"/>
            <c:spPr>
              <a:solidFill>
                <a:srgbClr val="EEECE1">
                  <a:lumMod val="50000"/>
                </a:srgbClr>
              </a:solidFill>
            </c:spPr>
          </c:marker>
          <c:cat>
            <c:strRef>
              <c:f>'Attitudes agg'!$C$6:$L$6</c:f>
              <c:strCache>
                <c:ptCount val="10"/>
                <c:pt idx="0">
                  <c:v>Most Homogeneous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Most Diverse</c:v>
                </c:pt>
              </c:strCache>
            </c:strRef>
          </c:cat>
          <c:val>
            <c:numRef>
              <c:f>'Attitudes agg'!$C$10:$L$10</c:f>
              <c:numCache>
                <c:formatCode>0.00</c:formatCode>
                <c:ptCount val="10"/>
                <c:pt idx="0">
                  <c:v>85.483870967741879</c:v>
                </c:pt>
                <c:pt idx="1">
                  <c:v>84.913950933723882</c:v>
                </c:pt>
                <c:pt idx="2">
                  <c:v>83.333333333332988</c:v>
                </c:pt>
                <c:pt idx="3">
                  <c:v>83.602858217374077</c:v>
                </c:pt>
                <c:pt idx="4">
                  <c:v>82.967230824630903</c:v>
                </c:pt>
                <c:pt idx="5">
                  <c:v>83.161904761904694</c:v>
                </c:pt>
                <c:pt idx="6">
                  <c:v>81.323777403034555</c:v>
                </c:pt>
                <c:pt idx="7">
                  <c:v>75.235955056179648</c:v>
                </c:pt>
                <c:pt idx="8">
                  <c:v>74.101796407185518</c:v>
                </c:pt>
                <c:pt idx="9">
                  <c:v>63.629629629629598</c:v>
                </c:pt>
              </c:numCache>
            </c:numRef>
          </c:val>
        </c:ser>
        <c:marker val="1"/>
        <c:axId val="153200896"/>
        <c:axId val="153417600"/>
      </c:lineChart>
      <c:catAx>
        <c:axId val="153200896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53417600"/>
        <c:crosses val="autoZero"/>
        <c:auto val="1"/>
        <c:lblAlgn val="ctr"/>
        <c:lblOffset val="100"/>
      </c:catAx>
      <c:valAx>
        <c:axId val="153417600"/>
        <c:scaling>
          <c:orientation val="minMax"/>
          <c:min val="50"/>
        </c:scaling>
        <c:axPos val="l"/>
        <c:majorGridlines/>
        <c:numFmt formatCode="#,##0" sourceLinked="0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53200896"/>
        <c:crosses val="autoZero"/>
        <c:crossBetween val="between"/>
      </c:valAx>
      <c:spPr>
        <a:solidFill>
          <a:sysClr val="window" lastClr="FFFFFF"/>
        </a:solidFill>
        <a:ln w="25400" cap="flat" cmpd="sng" algn="ctr">
          <a:solidFill>
            <a:sysClr val="window" lastClr="FFFFFF"/>
          </a:solidFill>
          <a:prstDash val="solid"/>
        </a:ln>
        <a:effectLst/>
      </c:spPr>
    </c:plotArea>
    <c:legend>
      <c:legendPos val="r"/>
      <c:layout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</c:chart>
  <c:spPr>
    <a:solidFill>
      <a:sysClr val="window" lastClr="FFFFFF"/>
    </a:solidFill>
    <a:ln w="25400" cap="flat" cmpd="sng" algn="ctr">
      <a:solidFill>
        <a:sysClr val="windowText" lastClr="000000"/>
      </a:solidFill>
      <a:prstDash val="solid"/>
    </a:ln>
    <a:effectLst/>
  </c:spPr>
  <c:txPr>
    <a:bodyPr/>
    <a:lstStyle/>
    <a:p>
      <a:pPr>
        <a:defRPr>
          <a:solidFill>
            <a:sysClr val="windowText" lastClr="000000"/>
          </a:solidFill>
          <a:latin typeface="+mn-lt"/>
          <a:ea typeface="+mn-ea"/>
          <a:cs typeface="+mn-cs"/>
        </a:defRPr>
      </a:pPr>
      <a:endParaRPr lang="en-US"/>
    </a:p>
  </c:txPr>
  <c:externalData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0.11417</cdr:x>
      <cdr:y>0.9282</cdr:y>
    </cdr:from>
    <cdr:to>
      <cdr:x>0.83661</cdr:x>
      <cdr:y>0.98249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2450" y="5048252"/>
          <a:ext cx="3495675" cy="2952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600" b="1" dirty="0"/>
            <a:t>                                </a:t>
          </a:r>
          <a:r>
            <a:rPr lang="en-GB" sz="1600" b="1" dirty="0" smtClean="0"/>
            <a:t>                  </a:t>
          </a:r>
          <a:r>
            <a:rPr lang="en-GB" sz="1600" b="1" dirty="0" err="1"/>
            <a:t>z</a:t>
          </a:r>
          <a:r>
            <a:rPr lang="en-GB" sz="1600" b="1" dirty="0"/>
            <a:t>-score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AF121-DB34-4508-AB94-A0316C17BDBD}" type="datetimeFigureOut">
              <a:rPr lang="en-GB" smtClean="0"/>
              <a:t>19/05/2014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EDE324-D5AF-478A-8565-A0CE9EF4267B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EDE324-D5AF-478A-8565-A0CE9EF4267B}" type="slidenum">
              <a:rPr lang="en-GB" smtClean="0"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77A86-1656-4069-8806-2938DE7F1771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77A86-1656-4069-8806-2938DE7F1771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77A86-1656-4069-8806-2938DE7F1771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2210F-1FAC-4246-B84F-21040A44528B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77A86-1656-4069-8806-2938DE7F1771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77A86-1656-4069-8806-2938DE7F1771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EDE324-D5AF-478A-8565-A0CE9EF4267B}" type="slidenum">
              <a:rPr lang="en-GB" smtClean="0"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2210F-1FAC-4246-B84F-21040A44528B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77A86-1656-4069-8806-2938DE7F1771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0DD650-9DCC-45C5-A2C5-B28179CBC4C7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77A86-1656-4069-8806-2938DE7F1771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EDE324-D5AF-478A-8565-A0CE9EF4267B}" type="slidenum">
              <a:rPr lang="en-GB" smtClean="0"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2210F-1FAC-4246-B84F-21040A44528B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77A86-1656-4069-8806-2938DE7F1771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77A86-1656-4069-8806-2938DE7F1771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77A86-1656-4069-8806-2938DE7F1771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2210F-1FAC-4246-B84F-21040A44528B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2210F-1FAC-4246-B84F-21040A44528B}" type="slidenum">
              <a:rPr lang="en-GB" smtClean="0"/>
              <a:pPr/>
              <a:t>26</a:t>
            </a:fld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BBC8-C2EE-416A-8973-73F6BEF2805D}" type="slidenum">
              <a:rPr lang="en-GB" smtClean="0"/>
              <a:pPr/>
              <a:t>27</a:t>
            </a:fld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3A6DF-4023-4ADB-9F34-6209A0FC1F04}" type="slidenum">
              <a:rPr lang="en-GB" smtClean="0"/>
              <a:pPr/>
              <a:t>28</a:t>
            </a:fld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3A6DF-4023-4ADB-9F34-6209A0FC1F04}" type="slidenum">
              <a:rPr lang="en-GB" smtClean="0"/>
              <a:pPr/>
              <a:t>29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77A86-1656-4069-8806-2938DE7F1771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BBC8-C2EE-416A-8973-73F6BEF2805D}" type="slidenum">
              <a:rPr lang="en-GB" smtClean="0"/>
              <a:pPr/>
              <a:t>30</a:t>
            </a:fld>
            <a:endParaRPr lang="en-GB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BBC8-C2EE-416A-8973-73F6BEF2805D}" type="slidenum">
              <a:rPr lang="en-GB" smtClean="0"/>
              <a:pPr/>
              <a:t>31</a:t>
            </a:fld>
            <a:endParaRPr lang="en-GB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77A86-1656-4069-8806-2938DE7F1771}" type="slidenum">
              <a:rPr lang="en-GB" smtClean="0"/>
              <a:pPr/>
              <a:t>32</a:t>
            </a:fld>
            <a:endParaRPr lang="en-GB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77A86-1656-4069-8806-2938DE7F1771}" type="slidenum">
              <a:rPr lang="en-GB" smtClean="0"/>
              <a:pPr/>
              <a:t>33</a:t>
            </a:fld>
            <a:endParaRPr lang="en-GB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77A86-1656-4069-8806-2938DE7F1771}" type="slidenum">
              <a:rPr lang="en-GB" smtClean="0"/>
              <a:pPr/>
              <a:t>34</a:t>
            </a:fld>
            <a:endParaRPr lang="en-GB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77A86-1656-4069-8806-2938DE7F1771}" type="slidenum">
              <a:rPr lang="en-GB" smtClean="0"/>
              <a:pPr/>
              <a:t>35</a:t>
            </a:fld>
            <a:endParaRPr lang="en-GB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6D3707-EEF7-497B-86BF-FDE66494255C}" type="slidenum">
              <a:rPr lang="en-GB" smtClean="0"/>
              <a:pPr/>
              <a:t>36</a:t>
            </a:fld>
            <a:endParaRPr lang="en-GB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EDE324-D5AF-478A-8565-A0CE9EF4267B}" type="slidenum">
              <a:rPr lang="en-GB" smtClean="0"/>
              <a:t>37</a:t>
            </a:fld>
            <a:endParaRPr lang="en-GB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77A86-1656-4069-8806-2938DE7F1771}" type="slidenum">
              <a:rPr lang="en-GB" smtClean="0"/>
              <a:pPr/>
              <a:t>38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77A86-1656-4069-8806-2938DE7F1771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6D3707-EEF7-497B-86BF-FDE66494255C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77A86-1656-4069-8806-2938DE7F1771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0DD650-9DCC-45C5-A2C5-B28179CBC4C7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77A86-1656-4069-8806-2938DE7F1771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6D3707-EEF7-497B-86BF-FDE66494255C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FFD80-3030-4FB3-92DA-3931E048EA74}" type="datetimeFigureOut">
              <a:rPr lang="en-GB" smtClean="0"/>
              <a:t>19/05/2014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75071-C2B9-4BD4-80A9-E256FA480A5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FFD80-3030-4FB3-92DA-3931E048EA74}" type="datetimeFigureOut">
              <a:rPr lang="en-GB" smtClean="0"/>
              <a:t>19/05/2014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75071-C2B9-4BD4-80A9-E256FA480A5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FFD80-3030-4FB3-92DA-3931E048EA74}" type="datetimeFigureOut">
              <a:rPr lang="en-GB" smtClean="0"/>
              <a:t>19/05/2014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75071-C2B9-4BD4-80A9-E256FA480A5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FFD80-3030-4FB3-92DA-3931E048EA74}" type="datetimeFigureOut">
              <a:rPr lang="en-GB" smtClean="0"/>
              <a:t>19/05/2014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75071-C2B9-4BD4-80A9-E256FA480A5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FFD80-3030-4FB3-92DA-3931E048EA74}" type="datetimeFigureOut">
              <a:rPr lang="en-GB" smtClean="0"/>
              <a:t>19/05/2014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75071-C2B9-4BD4-80A9-E256FA480A5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FFD80-3030-4FB3-92DA-3931E048EA74}" type="datetimeFigureOut">
              <a:rPr lang="en-GB" smtClean="0"/>
              <a:t>19/05/2014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75071-C2B9-4BD4-80A9-E256FA480A5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FFD80-3030-4FB3-92DA-3931E048EA74}" type="datetimeFigureOut">
              <a:rPr lang="en-GB" smtClean="0"/>
              <a:t>19/05/2014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75071-C2B9-4BD4-80A9-E256FA480A5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FFD80-3030-4FB3-92DA-3931E048EA74}" type="datetimeFigureOut">
              <a:rPr lang="en-GB" smtClean="0"/>
              <a:t>19/05/2014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75071-C2B9-4BD4-80A9-E256FA480A5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FFD80-3030-4FB3-92DA-3931E048EA74}" type="datetimeFigureOut">
              <a:rPr lang="en-GB" smtClean="0"/>
              <a:t>19/05/2014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75071-C2B9-4BD4-80A9-E256FA480A5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FFD80-3030-4FB3-92DA-3931E048EA74}" type="datetimeFigureOut">
              <a:rPr lang="en-GB" smtClean="0"/>
              <a:t>19/05/2014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75071-C2B9-4BD4-80A9-E256FA480A5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FFD80-3030-4FB3-92DA-3931E048EA74}" type="datetimeFigureOut">
              <a:rPr lang="en-GB" smtClean="0"/>
              <a:t>19/05/2014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75071-C2B9-4BD4-80A9-E256FA480A5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FFD80-3030-4FB3-92DA-3931E048EA74}" type="datetimeFigureOut">
              <a:rPr lang="en-GB" smtClean="0"/>
              <a:t>19/05/2014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75071-C2B9-4BD4-80A9-E256FA480A59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neps.net/research-interests/whiteworkingclass" TargetMode="External"/><Relationship Id="rId3" Type="http://schemas.openxmlformats.org/officeDocument/2006/relationships/hyperlink" Target="mailto:e.kaufmann@bbk.ac.uk" TargetMode="External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gif"/><Relationship Id="rId5" Type="http://schemas.openxmlformats.org/officeDocument/2006/relationships/image" Target="../media/image18.jpeg"/><Relationship Id="rId4" Type="http://schemas.openxmlformats.org/officeDocument/2006/relationships/hyperlink" Target="mailto:g.harris1@bbk.ac.uk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Tackling </a:t>
            </a:r>
            <a:r>
              <a:rPr lang="en-GB" dirty="0" err="1" smtClean="0"/>
              <a:t>Endogeneity</a:t>
            </a:r>
            <a:r>
              <a:rPr lang="en-GB" dirty="0" smtClean="0"/>
              <a:t> </a:t>
            </a:r>
            <a:r>
              <a:rPr lang="en-GB" dirty="0"/>
              <a:t>in Quantitative Research Designs: </a:t>
            </a:r>
            <a:r>
              <a:rPr lang="en-GB" dirty="0" smtClean="0"/>
              <a:t>the </a:t>
            </a:r>
            <a:r>
              <a:rPr lang="en-GB" dirty="0"/>
              <a:t>case of anti-immigrant </a:t>
            </a:r>
            <a:r>
              <a:rPr lang="en-GB" dirty="0" smtClean="0"/>
              <a:t>attitudes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Eric Kaufmann and Gareth Harris</a:t>
            </a:r>
          </a:p>
          <a:p>
            <a:r>
              <a:rPr lang="en-GB" dirty="0" smtClean="0"/>
              <a:t>Dept of Politics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Feeling of </a:t>
            </a:r>
            <a:r>
              <a:rPr lang="en-GB" b="1" dirty="0" smtClean="0"/>
              <a:t>threat </a:t>
            </a:r>
            <a:r>
              <a:rPr lang="en-GB" dirty="0" smtClean="0"/>
              <a:t>at metro level as minorities grow, but positive </a:t>
            </a:r>
            <a:r>
              <a:rPr lang="en-GB" b="1" dirty="0" smtClean="0"/>
              <a:t>contact</a:t>
            </a:r>
            <a:r>
              <a:rPr lang="en-GB" dirty="0" smtClean="0"/>
              <a:t> at local level creates accommodation</a:t>
            </a:r>
          </a:p>
        </p:txBody>
      </p:sp>
    </p:spTree>
    <p:extLst>
      <p:ext uri="{BB962C8B-B14F-4D97-AF65-F5344CB8AC3E}">
        <p14:creationId xmlns:p14="http://schemas.microsoft.com/office/powerpoint/2010/main" xmlns="" val="389027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Selection Bias Problem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dirty="0" smtClean="0"/>
              <a:t>Q: Why are whites in diverse areas more tolerant?</a:t>
            </a:r>
          </a:p>
          <a:p>
            <a:pPr>
              <a:buNone/>
            </a:pPr>
            <a:endParaRPr lang="en-GB" dirty="0"/>
          </a:p>
          <a:p>
            <a:pPr>
              <a:buNone/>
            </a:pPr>
            <a:endParaRPr lang="en-GB" dirty="0"/>
          </a:p>
          <a:p>
            <a:pPr>
              <a:buNone/>
            </a:pPr>
            <a:r>
              <a:rPr lang="en-GB" dirty="0" smtClean="0"/>
              <a:t>A: Selection bias: whites who don’t like diversity leave, a.k.a. ‘white flight’ or white avoidance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16632"/>
            <a:ext cx="3635896" cy="490066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White Flight? </a:t>
            </a:r>
            <a:endParaRPr lang="en-GB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 l="18511" t="11318" r="21021" b="12038"/>
          <a:stretch>
            <a:fillRect/>
          </a:stretch>
        </p:blipFill>
        <p:spPr bwMode="auto">
          <a:xfrm>
            <a:off x="4644008" y="3861048"/>
            <a:ext cx="3959425" cy="2822954"/>
          </a:xfrm>
          <a:prstGeom prst="rect">
            <a:avLst/>
          </a:prstGeom>
          <a:ln w="31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4540500" cy="363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 l="18815" t="27320" r="38182" b="30209"/>
          <a:stretch>
            <a:fillRect/>
          </a:stretch>
        </p:blipFill>
        <p:spPr bwMode="auto">
          <a:xfrm>
            <a:off x="-2433" y="4221088"/>
            <a:ext cx="4147660" cy="2304256"/>
          </a:xfrm>
          <a:prstGeom prst="rect">
            <a:avLst/>
          </a:prstGeom>
          <a:ln w="31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/>
          <a:srcRect l="18654" t="31600" r="43950" b="10441"/>
          <a:stretch>
            <a:fillRect/>
          </a:stretch>
        </p:blipFill>
        <p:spPr bwMode="auto">
          <a:xfrm>
            <a:off x="3419872" y="18231"/>
            <a:ext cx="5616624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6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Selection </a:t>
            </a:r>
            <a:r>
              <a:rPr lang="en-GB" dirty="0" smtClean="0"/>
              <a:t>Bias/</a:t>
            </a:r>
            <a:r>
              <a:rPr lang="en-GB" dirty="0" err="1" smtClean="0"/>
              <a:t>Endogeneity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No one has properly tested</a:t>
            </a:r>
          </a:p>
          <a:p>
            <a:r>
              <a:rPr lang="en-GB" dirty="0" smtClean="0"/>
              <a:t>Test with </a:t>
            </a:r>
            <a:r>
              <a:rPr lang="en-GB" dirty="0" smtClean="0"/>
              <a:t>BHPS-UKHLS and Understanding </a:t>
            </a:r>
            <a:r>
              <a:rPr lang="en-GB" dirty="0" smtClean="0"/>
              <a:t>Society</a:t>
            </a:r>
          </a:p>
          <a:p>
            <a:r>
              <a:rPr lang="en-GB" dirty="0" smtClean="0"/>
              <a:t>Large sample, longitudinal, </a:t>
            </a:r>
            <a:r>
              <a:rPr lang="en-GB" dirty="0" err="1" smtClean="0"/>
              <a:t>geocoded</a:t>
            </a:r>
            <a:endParaRPr lang="en-GB" dirty="0" smtClean="0"/>
          </a:p>
          <a:p>
            <a:r>
              <a:rPr lang="en-GB" dirty="0" smtClean="0"/>
              <a:t>Compare white British who enter and leave diverse wards</a:t>
            </a:r>
          </a:p>
          <a:p>
            <a:r>
              <a:rPr lang="en-GB" dirty="0" smtClean="0"/>
              <a:t>Compare white British movers (enter/leave) with those who stay</a:t>
            </a:r>
          </a:p>
          <a:p>
            <a:r>
              <a:rPr lang="en-GB" dirty="0" smtClean="0"/>
              <a:t>Proxy questions for attitude to immigration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4"/>
          <p:cNvGraphicFramePr>
            <a:graphicFrameLocks/>
          </p:cNvGraphicFramePr>
          <p:nvPr/>
        </p:nvGraphicFramePr>
        <p:xfrm>
          <a:off x="0" y="-1"/>
          <a:ext cx="9144000" cy="530120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1357512"/>
                <a:gridCol w="1357512"/>
                <a:gridCol w="1357512"/>
                <a:gridCol w="1357512"/>
                <a:gridCol w="1357512"/>
                <a:gridCol w="1357512"/>
                <a:gridCol w="998928"/>
              </a:tblGrid>
              <a:tr h="2248886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Quintile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400" b="1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n-GB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Change?: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Same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Less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More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</a:tr>
              <a:tr h="835024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White </a:t>
                      </a:r>
                      <a:r>
                        <a:rPr lang="en-GB" sz="28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stayer</a:t>
                      </a:r>
                      <a:endParaRPr lang="en-GB" sz="2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119316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1596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1468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122380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90.7%</a:t>
                      </a:r>
                    </a:p>
                  </a:txBody>
                  <a:tcPr marL="9525" marR="9525" marT="9525" marB="0" anchor="b"/>
                </a:tc>
              </a:tr>
              <a:tr h="110864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2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White inter-ward mover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6774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9865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7.3%</a:t>
                      </a:r>
                    </a:p>
                  </a:txBody>
                  <a:tcPr marL="9525" marR="9525" marT="9525" marB="0" anchor="b"/>
                </a:tc>
              </a:tr>
              <a:tr h="110864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White intra-ward mover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2565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2640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2.0%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5517232"/>
            <a:ext cx="23762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Source: BHPS/ Understanding Society, 1991-2011</a:t>
            </a:r>
            <a:endParaRPr lang="en-GB" sz="2000" dirty="0"/>
          </a:p>
        </p:txBody>
      </p:sp>
      <p:sp>
        <p:nvSpPr>
          <p:cNvPr id="5" name="Oval 4"/>
          <p:cNvSpPr/>
          <p:nvPr/>
        </p:nvSpPr>
        <p:spPr>
          <a:xfrm>
            <a:off x="4067944" y="3356992"/>
            <a:ext cx="2952328" cy="1008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3935" t="8080" r="26066" b="12642"/>
          <a:stretch>
            <a:fillRect/>
          </a:stretch>
        </p:blipFill>
        <p:spPr bwMode="auto">
          <a:xfrm>
            <a:off x="36844" y="260648"/>
            <a:ext cx="9107156" cy="6768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>
          <a:xfrm>
            <a:off x="0" y="3140968"/>
            <a:ext cx="4211960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908720"/>
            <a:ext cx="8136904" cy="5917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-243408"/>
            <a:ext cx="9144000" cy="1661046"/>
          </a:xfrm>
        </p:spPr>
        <p:txBody>
          <a:bodyPr>
            <a:normAutofit/>
          </a:bodyPr>
          <a:lstStyle/>
          <a:p>
            <a:r>
              <a:rPr lang="en-GB" sz="3200" b="1" dirty="0" smtClean="0"/>
              <a:t>Predicted Ward Minority Change among Inter-ward Movers, 1991-2011 (BHPS/UKHLS)</a:t>
            </a:r>
            <a:endParaRPr lang="en-GB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267744" y="5805264"/>
            <a:ext cx="424847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% Ethnic  Minority in Ward a year ago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79512" y="1556792"/>
            <a:ext cx="461665" cy="38884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en-GB" dirty="0" smtClean="0"/>
              <a:t>% Change in Ethnic Minorities in Ward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dirty="0" smtClean="0"/>
              <a:t>Those Favouring Reduced Immigration, </a:t>
            </a:r>
            <a:br>
              <a:rPr lang="en-GB" sz="3600" dirty="0" smtClean="0"/>
            </a:br>
            <a:r>
              <a:rPr lang="en-GB" sz="3600" dirty="0" smtClean="0"/>
              <a:t>by class: Role of Transience</a:t>
            </a:r>
            <a:endParaRPr lang="en-GB" sz="3600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4294967295"/>
          </p:nvPr>
        </p:nvGraphicFramePr>
        <p:xfrm>
          <a:off x="755576" y="1484313"/>
          <a:ext cx="7561263" cy="5373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ight Brace 11"/>
          <p:cNvSpPr/>
          <p:nvPr/>
        </p:nvSpPr>
        <p:spPr>
          <a:xfrm rot="10800000">
            <a:off x="1619672" y="1916832"/>
            <a:ext cx="72008" cy="288032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ight Brace 12"/>
          <p:cNvSpPr/>
          <p:nvPr/>
        </p:nvSpPr>
        <p:spPr>
          <a:xfrm>
            <a:off x="6444208" y="2348880"/>
            <a:ext cx="216024" cy="936104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467544" y="188640"/>
          <a:ext cx="8424936" cy="619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ight Brace 2"/>
          <p:cNvSpPr/>
          <p:nvPr/>
        </p:nvSpPr>
        <p:spPr>
          <a:xfrm flipH="1">
            <a:off x="1619672" y="2420888"/>
            <a:ext cx="216024" cy="1224136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Community and Closure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dirty="0" smtClean="0"/>
              <a:t>'</a:t>
            </a:r>
            <a:r>
              <a:rPr lang="en-GB" dirty="0" err="1" smtClean="0"/>
              <a:t>Neighborhoods</a:t>
            </a:r>
            <a:r>
              <a:rPr lang="en-GB" dirty="0" smtClean="0"/>
              <a:t> can be open only if countries are at least potentially closed...The distinctiveness of cultures and groups depends upon closure and without it cannot be conceived as a stable feature of human life' – Michael </a:t>
            </a:r>
            <a:r>
              <a:rPr lang="en-GB" dirty="0" err="1" smtClean="0"/>
              <a:t>Walzer</a:t>
            </a:r>
            <a:r>
              <a:rPr lang="en-GB" dirty="0" smtClean="0"/>
              <a:t> </a:t>
            </a:r>
            <a:r>
              <a:rPr lang="en-GB" i="1" dirty="0" smtClean="0"/>
              <a:t>Spheres of Justice </a:t>
            </a:r>
            <a:r>
              <a:rPr lang="en-GB" dirty="0" smtClean="0"/>
              <a:t>(1983)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14408" t="13960" r="44958" b="17161"/>
          <a:stretch>
            <a:fillRect/>
          </a:stretch>
        </p:blipFill>
        <p:spPr bwMode="auto">
          <a:xfrm>
            <a:off x="-1" y="0"/>
            <a:ext cx="7070215" cy="674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>
          <a:xfrm>
            <a:off x="0" y="1772816"/>
            <a:ext cx="4860032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/>
          <p:cNvSpPr/>
          <p:nvPr/>
        </p:nvSpPr>
        <p:spPr>
          <a:xfrm>
            <a:off x="-180528" y="3501008"/>
            <a:ext cx="5112568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0" y="3717032"/>
            <a:ext cx="5084440" cy="2796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 l="20078" t="22360" r="21806" b="10441"/>
          <a:stretch>
            <a:fillRect/>
          </a:stretch>
        </p:blipFill>
        <p:spPr bwMode="auto">
          <a:xfrm>
            <a:off x="0" y="434010"/>
            <a:ext cx="9876884" cy="6423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>
          <a:xfrm flipV="1">
            <a:off x="2267744" y="2276872"/>
            <a:ext cx="1152128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/>
          <p:cNvSpPr/>
          <p:nvPr/>
        </p:nvSpPr>
        <p:spPr>
          <a:xfrm flipV="1">
            <a:off x="6012160" y="2276872"/>
            <a:ext cx="1152128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Left Brace 5"/>
          <p:cNvSpPr/>
          <p:nvPr/>
        </p:nvSpPr>
        <p:spPr>
          <a:xfrm>
            <a:off x="1763688" y="2564904"/>
            <a:ext cx="360040" cy="2088232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Simpson (2007) Method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843808" y="1700808"/>
          <a:ext cx="3024337" cy="4556760"/>
        </p:xfrm>
        <a:graphic>
          <a:graphicData uri="http://schemas.openxmlformats.org/drawingml/2006/table">
            <a:tbl>
              <a:tblPr/>
              <a:tblGrid>
                <a:gridCol w="1075771"/>
                <a:gridCol w="974283"/>
                <a:gridCol w="974283"/>
              </a:tblGrid>
              <a:tr h="526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Wards</a:t>
                      </a:r>
                      <a:endParaRPr lang="en-GB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% White</a:t>
                      </a:r>
                      <a:endParaRPr lang="en-GB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Quintile 1</a:t>
                      </a:r>
                      <a:endParaRPr lang="en-GB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7554</a:t>
                      </a:r>
                      <a:endParaRPr lang="en-GB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98</a:t>
                      </a:r>
                      <a:endParaRPr lang="en-GB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Quintile 2</a:t>
                      </a:r>
                      <a:endParaRPr lang="en-GB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726</a:t>
                      </a:r>
                      <a:endParaRPr lang="en-GB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87</a:t>
                      </a:r>
                      <a:endParaRPr lang="en-GB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Quintile 3</a:t>
                      </a:r>
                      <a:endParaRPr lang="en-GB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288</a:t>
                      </a:r>
                      <a:endParaRPr lang="en-GB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73</a:t>
                      </a:r>
                      <a:endParaRPr lang="en-GB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Quintile 4</a:t>
                      </a:r>
                      <a:endParaRPr lang="en-GB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180</a:t>
                      </a:r>
                      <a:endParaRPr lang="en-GB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57</a:t>
                      </a:r>
                      <a:endParaRPr lang="en-GB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Quintile 5</a:t>
                      </a:r>
                      <a:endParaRPr lang="en-GB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102</a:t>
                      </a:r>
                      <a:endParaRPr lang="en-GB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34</a:t>
                      </a:r>
                      <a:endParaRPr lang="en-GB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3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Total</a:t>
                      </a:r>
                      <a:endParaRPr lang="en-GB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8850</a:t>
                      </a:r>
                      <a:endParaRPr lang="en-GB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91</a:t>
                      </a:r>
                      <a:endParaRPr lang="en-GB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12" name="Elbow Connector 11"/>
          <p:cNvCxnSpPr/>
          <p:nvPr/>
        </p:nvCxnSpPr>
        <p:spPr>
          <a:xfrm rot="16200000" flipV="1">
            <a:off x="1295636" y="4185084"/>
            <a:ext cx="2664296" cy="144016"/>
          </a:xfrm>
          <a:prstGeom prst="bentConnector3">
            <a:avLst>
              <a:gd name="adj1" fmla="val 352"/>
            </a:avLst>
          </a:prstGeom>
          <a:ln w="444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/>
          <p:nvPr/>
        </p:nvCxnSpPr>
        <p:spPr>
          <a:xfrm rot="5400000" flipV="1">
            <a:off x="4680012" y="4185084"/>
            <a:ext cx="2664296" cy="144016"/>
          </a:xfrm>
          <a:prstGeom prst="bentConnector3">
            <a:avLst>
              <a:gd name="adj1" fmla="val 352"/>
            </a:avLst>
          </a:prstGeom>
          <a:ln w="444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300192" y="350100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Diversity Seekers </a:t>
            </a:r>
            <a:endParaRPr lang="en-GB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39552" y="3573016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White Flight/Avoiders </a:t>
            </a:r>
            <a:endParaRPr lang="en-GB" b="1" dirty="0"/>
          </a:p>
        </p:txBody>
      </p:sp>
    </p:spTree>
    <p:extLst>
      <p:ext uri="{BB962C8B-B14F-4D97-AF65-F5344CB8AC3E}">
        <p14:creationId xmlns="" xmlns:p14="http://schemas.microsoft.com/office/powerpoint/2010/main" val="121960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Simpson (2007) Method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843808" y="1700808"/>
          <a:ext cx="3024337" cy="4556760"/>
        </p:xfrm>
        <a:graphic>
          <a:graphicData uri="http://schemas.openxmlformats.org/drawingml/2006/table">
            <a:tbl>
              <a:tblPr/>
              <a:tblGrid>
                <a:gridCol w="1075771"/>
                <a:gridCol w="974283"/>
                <a:gridCol w="974283"/>
              </a:tblGrid>
              <a:tr h="526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Wards</a:t>
                      </a:r>
                      <a:endParaRPr lang="en-GB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% White</a:t>
                      </a:r>
                      <a:endParaRPr lang="en-GB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Quintile 1</a:t>
                      </a:r>
                      <a:endParaRPr lang="en-GB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7554</a:t>
                      </a:r>
                      <a:endParaRPr lang="en-GB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98</a:t>
                      </a:r>
                      <a:endParaRPr lang="en-GB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Quintile 2</a:t>
                      </a:r>
                      <a:endParaRPr lang="en-GB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726</a:t>
                      </a:r>
                      <a:endParaRPr lang="en-GB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87</a:t>
                      </a:r>
                      <a:endParaRPr lang="en-GB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Quintile 3</a:t>
                      </a:r>
                      <a:endParaRPr lang="en-GB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288</a:t>
                      </a:r>
                      <a:endParaRPr lang="en-GB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73</a:t>
                      </a:r>
                      <a:endParaRPr lang="en-GB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Quintile 4</a:t>
                      </a:r>
                      <a:endParaRPr lang="en-GB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180</a:t>
                      </a:r>
                      <a:endParaRPr lang="en-GB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57</a:t>
                      </a:r>
                      <a:endParaRPr lang="en-GB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Quintile 5</a:t>
                      </a:r>
                      <a:endParaRPr lang="en-GB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102</a:t>
                      </a:r>
                      <a:endParaRPr lang="en-GB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34</a:t>
                      </a:r>
                      <a:endParaRPr lang="en-GB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3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Total</a:t>
                      </a:r>
                      <a:endParaRPr lang="en-GB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8850</a:t>
                      </a:r>
                      <a:endParaRPr lang="en-GB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91</a:t>
                      </a:r>
                      <a:endParaRPr lang="en-GB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12" name="Elbow Connector 11"/>
          <p:cNvCxnSpPr/>
          <p:nvPr/>
        </p:nvCxnSpPr>
        <p:spPr>
          <a:xfrm rot="16200000" flipV="1">
            <a:off x="1295636" y="4185084"/>
            <a:ext cx="2664296" cy="144016"/>
          </a:xfrm>
          <a:prstGeom prst="bentConnector3">
            <a:avLst>
              <a:gd name="adj1" fmla="val 352"/>
            </a:avLst>
          </a:prstGeom>
          <a:ln w="444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/>
          <p:nvPr/>
        </p:nvCxnSpPr>
        <p:spPr>
          <a:xfrm rot="5400000" flipV="1">
            <a:off x="4680012" y="4185084"/>
            <a:ext cx="2664296" cy="144016"/>
          </a:xfrm>
          <a:prstGeom prst="bentConnector3">
            <a:avLst>
              <a:gd name="adj1" fmla="val 352"/>
            </a:avLst>
          </a:prstGeom>
          <a:ln w="444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228184" y="2420888"/>
            <a:ext cx="25922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Diversity Seekers </a:t>
            </a:r>
          </a:p>
          <a:p>
            <a:endParaRPr lang="en-GB" dirty="0" smtClean="0"/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24% Tory  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18% Working Class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27% Degrees 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57% English Identity </a:t>
            </a:r>
          </a:p>
          <a:p>
            <a:pPr>
              <a:buFont typeface="Arial" pitchFamily="34" charset="0"/>
              <a:buChar char="•"/>
            </a:pPr>
            <a:r>
              <a:rPr lang="en-GB" b="1" dirty="0" smtClean="0"/>
              <a:t>46% Tabloid </a:t>
            </a:r>
          </a:p>
          <a:p>
            <a:pPr>
              <a:buFont typeface="Arial" pitchFamily="34" charset="0"/>
              <a:buChar char="•"/>
            </a:pPr>
            <a:r>
              <a:rPr lang="en-GB" b="1" dirty="0" smtClean="0"/>
              <a:t>44% 17-25s </a:t>
            </a:r>
          </a:p>
          <a:p>
            <a:pPr>
              <a:buFont typeface="Arial" pitchFamily="34" charset="0"/>
              <a:buChar char="•"/>
            </a:pPr>
            <a:r>
              <a:rPr lang="en-GB" b="1" dirty="0" smtClean="0"/>
              <a:t>50% renters </a:t>
            </a:r>
          </a:p>
          <a:p>
            <a:pPr>
              <a:buFont typeface="Arial" pitchFamily="34" charset="0"/>
              <a:buChar char="•"/>
            </a:pPr>
            <a:r>
              <a:rPr lang="en-GB" b="1" dirty="0" smtClean="0"/>
              <a:t>49% single</a:t>
            </a:r>
            <a:r>
              <a:rPr lang="en-GB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10% anti-homosexual 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9% gender traditionalists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107504" y="2420888"/>
            <a:ext cx="26642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White Flight/Avoiders </a:t>
            </a:r>
          </a:p>
          <a:p>
            <a:endParaRPr lang="en-GB" dirty="0" smtClean="0"/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24% Tory 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18% Working Class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30% Degrees 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57% English Identity </a:t>
            </a:r>
          </a:p>
          <a:p>
            <a:pPr>
              <a:buFont typeface="Arial" pitchFamily="34" charset="0"/>
              <a:buChar char="•"/>
            </a:pPr>
            <a:r>
              <a:rPr lang="en-GB" b="1" dirty="0" smtClean="0"/>
              <a:t>56% Tabloid </a:t>
            </a:r>
          </a:p>
          <a:p>
            <a:pPr>
              <a:buFont typeface="Arial" pitchFamily="34" charset="0"/>
              <a:buChar char="•"/>
            </a:pPr>
            <a:r>
              <a:rPr lang="en-GB" b="1" dirty="0" smtClean="0"/>
              <a:t>32% 17-25s  </a:t>
            </a:r>
          </a:p>
          <a:p>
            <a:pPr>
              <a:buFont typeface="Arial" pitchFamily="34" charset="0"/>
              <a:buChar char="•"/>
            </a:pPr>
            <a:r>
              <a:rPr lang="en-GB" b="1" dirty="0" smtClean="0"/>
              <a:t>26% renters </a:t>
            </a:r>
          </a:p>
          <a:p>
            <a:pPr>
              <a:buFont typeface="Arial" pitchFamily="34" charset="0"/>
              <a:buChar char="•"/>
            </a:pPr>
            <a:r>
              <a:rPr lang="en-GB" b="1" dirty="0" smtClean="0"/>
              <a:t>35% single</a:t>
            </a:r>
            <a:r>
              <a:rPr lang="en-GB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12% anti-homosexual 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12% gender traditionalists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121960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50106"/>
          </a:xfrm>
        </p:spPr>
        <p:txBody>
          <a:bodyPr/>
          <a:lstStyle/>
          <a:p>
            <a:r>
              <a:rPr lang="en-GB" dirty="0" smtClean="0"/>
              <a:t>Save our Census!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/>
              <a:t>The permission of the Office for National Statistics to use the Longitudinal Study is gratefully acknowledged, as is the help provided by staff of the Centre for Longitudinal Study Information &amp; User Support (</a:t>
            </a:r>
            <a:r>
              <a:rPr lang="en-GB" dirty="0" err="1" smtClean="0"/>
              <a:t>CeLSIUS</a:t>
            </a:r>
            <a:r>
              <a:rPr lang="en-GB" dirty="0" smtClean="0"/>
              <a:t>). </a:t>
            </a:r>
            <a:r>
              <a:rPr lang="en-GB" dirty="0" err="1" smtClean="0"/>
              <a:t>CeLSIUS</a:t>
            </a:r>
            <a:r>
              <a:rPr lang="en-GB" dirty="0" smtClean="0"/>
              <a:t> is supported by the ESRC Census of Population Programme (Award Ref: ES/K000365/1). The authors alone are responsible for the interpretation of the data.</a:t>
            </a:r>
          </a:p>
          <a:p>
            <a:r>
              <a:rPr lang="en-GB" dirty="0" smtClean="0"/>
              <a:t>Census output is Crown copyright and is reproduced with the permission of the Controller of HMSO and the Queen's Printer for Scotland.</a:t>
            </a:r>
          </a:p>
          <a:p>
            <a:r>
              <a:rPr lang="en-GB" b="1" dirty="0" smtClean="0"/>
              <a:t>The results presented are based on a test version of the LS database incorporating 2011 Census data. Figures may be subject to change when the final version of this database is released in November 2013.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25197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786660"/>
            <a:ext cx="8295958" cy="6071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itle 4"/>
          <p:cNvSpPr txBox="1">
            <a:spLocks/>
          </p:cNvSpPr>
          <p:nvPr/>
        </p:nvSpPr>
        <p:spPr>
          <a:xfrm>
            <a:off x="0" y="0"/>
            <a:ext cx="9144000" cy="166104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Predicted Probability of Move Away from Diversity,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Inter-ward Movers,  2001-11 (ONS LS)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5805264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/>
              <a:t>Most Diverse Ward</a:t>
            </a:r>
            <a:endParaRPr lang="en-GB" sz="1600" b="1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835696" y="5949280"/>
            <a:ext cx="6336704" cy="0"/>
          </a:xfrm>
          <a:prstGeom prst="straightConnector1">
            <a:avLst/>
          </a:prstGeom>
          <a:ln w="22225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4283968" y="5805264"/>
            <a:ext cx="1296144" cy="1440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7847856" y="5733256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/>
              <a:t>Whitest ward</a:t>
            </a:r>
            <a:endParaRPr lang="en-GB" sz="1600" b="1" dirty="0"/>
          </a:p>
        </p:txBody>
      </p:sp>
      <p:sp>
        <p:nvSpPr>
          <p:cNvPr id="10" name="Rectangle 9"/>
          <p:cNvSpPr/>
          <p:nvPr/>
        </p:nvSpPr>
        <p:spPr>
          <a:xfrm>
            <a:off x="5148064" y="5949280"/>
            <a:ext cx="216024" cy="1440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611560" y="1052736"/>
            <a:ext cx="461665" cy="4680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en-GB" dirty="0" smtClean="0"/>
              <a:t>Probability of move to less diverse ward quintile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38505" t="24880" r="35980" b="15481"/>
          <a:stretch>
            <a:fillRect/>
          </a:stretch>
        </p:blipFill>
        <p:spPr bwMode="auto">
          <a:xfrm>
            <a:off x="2051720" y="-5428"/>
            <a:ext cx="5220072" cy="686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>
          <a:xfrm>
            <a:off x="1979712" y="1124744"/>
            <a:ext cx="1008112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/>
          <p:cNvSpPr/>
          <p:nvPr/>
        </p:nvSpPr>
        <p:spPr>
          <a:xfrm>
            <a:off x="1979712" y="1268760"/>
            <a:ext cx="1800200" cy="1524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1979712" y="620688"/>
            <a:ext cx="2088232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 flipV="1">
            <a:off x="1907704" y="1556792"/>
            <a:ext cx="2016224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1979712" y="2132856"/>
            <a:ext cx="1800200" cy="1524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1979712" y="2276872"/>
            <a:ext cx="1800200" cy="1524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1907704" y="2996952"/>
            <a:ext cx="2304256" cy="152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1907704" y="3573016"/>
            <a:ext cx="2160240" cy="1524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/>
          <p:cNvSpPr/>
          <p:nvPr/>
        </p:nvSpPr>
        <p:spPr>
          <a:xfrm>
            <a:off x="1979712" y="3284984"/>
            <a:ext cx="2160240" cy="1524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0" y="404664"/>
            <a:ext cx="19077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Ordered </a:t>
            </a:r>
            <a:r>
              <a:rPr lang="en-GB" b="1" dirty="0" err="1" smtClean="0"/>
              <a:t>Logit</a:t>
            </a:r>
            <a:r>
              <a:rPr lang="en-GB" b="1" dirty="0" smtClean="0"/>
              <a:t> of Change in White Quintile in the direction of % White, 2001-11. Inter-ward movers only. (ONS Longitudinal Study):</a:t>
            </a:r>
            <a:endParaRPr lang="en-GB" b="1" dirty="0"/>
          </a:p>
        </p:txBody>
      </p:sp>
      <p:sp>
        <p:nvSpPr>
          <p:cNvPr id="15" name="Oval 14"/>
          <p:cNvSpPr/>
          <p:nvPr/>
        </p:nvSpPr>
        <p:spPr>
          <a:xfrm>
            <a:off x="1907704" y="4005064"/>
            <a:ext cx="2016224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Arrow Connector 15"/>
          <p:cNvCxnSpPr/>
          <p:nvPr/>
        </p:nvCxnSpPr>
        <p:spPr>
          <a:xfrm flipH="1" flipV="1">
            <a:off x="2987824" y="1772816"/>
            <a:ext cx="1008112" cy="14401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88912"/>
            <a:ext cx="8748464" cy="6408439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Local Council Wards in the UK have a population of about 10,000 to 30,000 people. Have you moved Local Council Ward to live somewhere new at any time in the past ten years?</a:t>
            </a:r>
          </a:p>
          <a:p>
            <a:pPr lvl="1"/>
            <a:r>
              <a:rPr lang="en-GB" b="1" dirty="0" smtClean="0"/>
              <a:t>&lt;1&gt;   No                          </a:t>
            </a:r>
            <a:r>
              <a:rPr lang="en-GB" b="1" i="1" dirty="0" smtClean="0"/>
              <a:t>66.24%   (1085)</a:t>
            </a:r>
          </a:p>
          <a:p>
            <a:pPr lvl="1"/>
            <a:r>
              <a:rPr lang="en-GB" b="1" dirty="0" smtClean="0"/>
              <a:t>&lt;2&gt;   Yes                         </a:t>
            </a:r>
            <a:r>
              <a:rPr lang="en-GB" b="1" i="1" dirty="0" smtClean="0"/>
              <a:t>28.39%    (465)</a:t>
            </a:r>
          </a:p>
          <a:p>
            <a:pPr lvl="1"/>
            <a:r>
              <a:rPr lang="en-GB" b="1" dirty="0" smtClean="0"/>
              <a:t>&lt;3&gt;   Don’t know            </a:t>
            </a:r>
            <a:r>
              <a:rPr lang="en-GB" b="1" i="1" dirty="0" smtClean="0"/>
              <a:t>5.37%     (88)</a:t>
            </a:r>
          </a:p>
          <a:p>
            <a:endParaRPr lang="en-GB" dirty="0" smtClean="0"/>
          </a:p>
          <a:p>
            <a:r>
              <a:rPr lang="en-GB" dirty="0" smtClean="0"/>
              <a:t>As far as you know, did the last Local Council Ward in which you lived have…? </a:t>
            </a:r>
          </a:p>
          <a:p>
            <a:pPr lvl="1"/>
            <a:r>
              <a:rPr lang="en-GB" b="1" dirty="0" smtClean="0"/>
              <a:t>&lt;1&gt;   More people from an ethnic minority background than the ward I now live in now                  </a:t>
            </a:r>
            <a:r>
              <a:rPr lang="en-GB" b="1" i="1" dirty="0" smtClean="0"/>
              <a:t>37.4% (174)</a:t>
            </a:r>
          </a:p>
          <a:p>
            <a:pPr lvl="1"/>
            <a:r>
              <a:rPr lang="en-GB" b="1" dirty="0" smtClean="0"/>
              <a:t>&lt;2&gt;   Fewer people from an ethnic minority background than the ward I now live in now                  22.8% (106)</a:t>
            </a:r>
          </a:p>
          <a:p>
            <a:pPr lvl="1"/>
            <a:r>
              <a:rPr lang="en-GB" b="1" dirty="0" smtClean="0"/>
              <a:t>&lt;3&gt;   About the same number of people from an ethnic minority background than the ward I now live in now                             </a:t>
            </a:r>
          </a:p>
          <a:p>
            <a:pPr lvl="1">
              <a:buNone/>
            </a:pPr>
            <a:r>
              <a:rPr lang="en-GB" b="1" dirty="0"/>
              <a:t> </a:t>
            </a:r>
            <a:r>
              <a:rPr lang="en-GB" b="1" dirty="0" smtClean="0"/>
              <a:t>                                                                      23.2% (108)</a:t>
            </a:r>
          </a:p>
          <a:p>
            <a:pPr lvl="1"/>
            <a:r>
              <a:rPr lang="en-GB" b="1" dirty="0" smtClean="0"/>
              <a:t>&lt;4&gt;   Don’t know                                    16.6% (77)</a:t>
            </a:r>
            <a:endParaRPr lang="en-GB" b="1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1115616" y="2204864"/>
            <a:ext cx="0" cy="1008112"/>
          </a:xfrm>
          <a:prstGeom prst="straightConnector1">
            <a:avLst/>
          </a:prstGeom>
          <a:ln w="25400">
            <a:solidFill>
              <a:srgbClr val="FF0000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White Flight?:</a:t>
            </a:r>
            <a:br>
              <a:rPr lang="en-GB" dirty="0" smtClean="0"/>
            </a:br>
            <a:r>
              <a:rPr lang="en-GB" dirty="0" err="1" smtClean="0"/>
              <a:t>Yougov</a:t>
            </a:r>
            <a:r>
              <a:rPr lang="en-GB" dirty="0" smtClean="0"/>
              <a:t>-ESRC-BBK Survey, August 2013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67544" y="1556792"/>
          <a:ext cx="8208912" cy="500485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052228"/>
                <a:gridCol w="2052228"/>
                <a:gridCol w="2052228"/>
                <a:gridCol w="2052228"/>
              </a:tblGrid>
              <a:tr h="1082200">
                <a:tc>
                  <a:txBody>
                    <a:bodyPr/>
                    <a:lstStyle/>
                    <a:p>
                      <a:pPr algn="l" fontAlgn="b"/>
                      <a:endParaRPr lang="en-GB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1" u="none" strike="noStrike" dirty="0" smtClean="0"/>
                        <a:t>Moved  To Whiter Ward past 10 yrs</a:t>
                      </a:r>
                      <a:endParaRPr lang="en-GB" sz="2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1" u="none" strike="noStrike" dirty="0" smtClean="0"/>
                        <a:t>Moved  To More Diverse Ward past 10 yrs</a:t>
                      </a:r>
                      <a:endParaRPr lang="en-GB" sz="2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u="none" strike="noStrike" dirty="0"/>
                        <a:t>Sample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8352">
                <a:tc>
                  <a:txBody>
                    <a:bodyPr/>
                    <a:lstStyle/>
                    <a:p>
                      <a:pPr algn="r" fontAlgn="b"/>
                      <a:r>
                        <a:rPr lang="en-GB" sz="3200" b="1" u="none" strike="noStrike" dirty="0" smtClean="0"/>
                        <a:t>Not White British</a:t>
                      </a:r>
                      <a:endParaRPr lang="en-GB" sz="3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3200" u="none" strike="noStrike" dirty="0"/>
                        <a:t>53%</a:t>
                      </a:r>
                      <a:endParaRPr lang="en-GB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3200" u="none" strike="noStrike" dirty="0"/>
                        <a:t>47%</a:t>
                      </a:r>
                      <a:endParaRPr lang="en-GB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3200" u="none" strike="noStrike" dirty="0"/>
                        <a:t>47</a:t>
                      </a:r>
                      <a:endParaRPr lang="en-GB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2200">
                <a:tc>
                  <a:txBody>
                    <a:bodyPr/>
                    <a:lstStyle/>
                    <a:p>
                      <a:pPr algn="r" fontAlgn="b"/>
                      <a:r>
                        <a:rPr lang="en-GB" sz="3200" b="1" u="none" strike="noStrike" dirty="0" smtClean="0"/>
                        <a:t>White British</a:t>
                      </a:r>
                      <a:endParaRPr lang="en-GB" sz="3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3200" u="none" strike="noStrike" dirty="0"/>
                        <a:t>62%</a:t>
                      </a:r>
                      <a:endParaRPr lang="en-GB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3200" u="none" strike="noStrike" dirty="0"/>
                        <a:t>38%</a:t>
                      </a:r>
                      <a:endParaRPr lang="en-GB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3200" u="none" strike="noStrike" dirty="0"/>
                        <a:t>239</a:t>
                      </a:r>
                      <a:endParaRPr lang="en-GB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900">
                <a:tc>
                  <a:txBody>
                    <a:bodyPr/>
                    <a:lstStyle/>
                    <a:p>
                      <a:pPr algn="r" fontAlgn="b"/>
                      <a:r>
                        <a:rPr lang="en-GB" sz="3200" u="none" strike="noStrike" dirty="0" smtClean="0"/>
                        <a:t>Total</a:t>
                      </a:r>
                      <a:endParaRPr lang="en-GB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3200" u="none" strike="noStrike" dirty="0"/>
                        <a:t>60%</a:t>
                      </a:r>
                      <a:endParaRPr lang="en-GB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3200" u="none" strike="noStrike" dirty="0"/>
                        <a:t>40%</a:t>
                      </a:r>
                      <a:endParaRPr lang="en-GB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3200" u="none" strike="noStrike" dirty="0"/>
                        <a:t>286</a:t>
                      </a:r>
                      <a:endParaRPr lang="en-GB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ight Brace 3"/>
          <p:cNvSpPr/>
          <p:nvPr/>
        </p:nvSpPr>
        <p:spPr>
          <a:xfrm rot="-5400000">
            <a:off x="4932040" y="4293096"/>
            <a:ext cx="576064" cy="1872208"/>
          </a:xfrm>
          <a:prstGeom prst="rightBrace">
            <a:avLst>
              <a:gd name="adj1" fmla="val 65000"/>
              <a:gd name="adj2" fmla="val 50000"/>
            </a:avLst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200" b="1" dirty="0" smtClean="0"/>
              <a:t>Comfort with spouse of different race among ward movers, White British only (</a:t>
            </a:r>
            <a:r>
              <a:rPr lang="en-GB" sz="3200" b="1" dirty="0" err="1" smtClean="0"/>
              <a:t>Yougov</a:t>
            </a:r>
            <a:r>
              <a:rPr lang="en-GB" sz="3200" b="1" dirty="0" smtClean="0"/>
              <a:t>/ESRC survey)</a:t>
            </a:r>
            <a:endParaRPr lang="en-GB" sz="3200" b="1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1547664" y="1700808"/>
          <a:ext cx="6048673" cy="4617253"/>
        </p:xfrm>
        <a:graphic>
          <a:graphicData uri="http://schemas.openxmlformats.org/drawingml/2006/table">
            <a:tbl>
              <a:tblPr/>
              <a:tblGrid>
                <a:gridCol w="2314924"/>
                <a:gridCol w="1269476"/>
                <a:gridCol w="1418825"/>
                <a:gridCol w="1045448"/>
              </a:tblGrid>
              <a:tr h="522058">
                <a:tc>
                  <a:txBody>
                    <a:bodyPr/>
                    <a:lstStyle/>
                    <a:p>
                      <a:pPr algn="l" fontAlgn="b"/>
                      <a:endParaRPr lang="en-GB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 Whiter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To Diverse  </a:t>
                      </a:r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Sample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522058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very comfortable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2058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fairly comfortable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67%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2058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neither comfortable 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732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fairly uncomfortable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732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very uncomfortable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76%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24%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384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don't know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58%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384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7" name="Right Brace 6"/>
          <p:cNvSpPr/>
          <p:nvPr/>
        </p:nvSpPr>
        <p:spPr>
          <a:xfrm>
            <a:off x="4572000" y="2564904"/>
            <a:ext cx="288032" cy="2088232"/>
          </a:xfrm>
          <a:prstGeom prst="rightBrace">
            <a:avLst>
              <a:gd name="adj1" fmla="val 8333"/>
              <a:gd name="adj2" fmla="val 50000"/>
            </a:avLst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Exit, Voice, Accommodation</a:t>
            </a:r>
            <a:endParaRPr lang="en-GB" dirty="0"/>
          </a:p>
        </p:txBody>
      </p:sp>
      <p:pic>
        <p:nvPicPr>
          <p:cNvPr id="8" name="Content Placeholder 7" descr="hirschman.jpe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077977" y="1600200"/>
            <a:ext cx="2797045" cy="4525963"/>
          </a:xfr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GB" b="1" dirty="0" smtClean="0"/>
              <a:t>Voice</a:t>
            </a:r>
            <a:r>
              <a:rPr lang="en-GB" dirty="0" smtClean="0"/>
              <a:t> = White opposition to immigration and/or Far Right voting (Closure 1)</a:t>
            </a:r>
          </a:p>
          <a:p>
            <a:r>
              <a:rPr lang="en-GB" b="1" dirty="0" smtClean="0"/>
              <a:t>Exit </a:t>
            </a:r>
            <a:r>
              <a:rPr lang="en-GB" dirty="0" smtClean="0"/>
              <a:t>= ‘White Flight’ or Avoidance (Closure 2) </a:t>
            </a:r>
          </a:p>
          <a:p>
            <a:r>
              <a:rPr lang="en-GB" b="1" dirty="0" smtClean="0"/>
              <a:t>Accommodation</a:t>
            </a:r>
            <a:r>
              <a:rPr lang="en-GB" dirty="0" smtClean="0"/>
              <a:t> = White acceptance of diversity, immigration, </a:t>
            </a:r>
          </a:p>
          <a:p>
            <a:r>
              <a:rPr lang="en-GB" dirty="0" smtClean="0"/>
              <a:t>ESRC </a:t>
            </a:r>
            <a:r>
              <a:rPr lang="en-GB" dirty="0" smtClean="0"/>
              <a:t>project: How are exit, voice, acc. related?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8583" t="22360" r="31255" b="20000"/>
          <a:stretch>
            <a:fillRect/>
          </a:stretch>
        </p:blipFill>
        <p:spPr bwMode="auto">
          <a:xfrm>
            <a:off x="467544" y="0"/>
            <a:ext cx="8495081" cy="6858000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>
          <a:xfrm>
            <a:off x="2627784" y="1772816"/>
            <a:ext cx="936104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/>
          <p:cNvSpPr/>
          <p:nvPr/>
        </p:nvSpPr>
        <p:spPr>
          <a:xfrm>
            <a:off x="4355976" y="2276872"/>
            <a:ext cx="936104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5724128" y="1772816"/>
            <a:ext cx="936104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7020272" y="1772816"/>
            <a:ext cx="936104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Not Selection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Whites </a:t>
            </a:r>
            <a:r>
              <a:rPr lang="en-GB" dirty="0"/>
              <a:t>moving to diverse areas and those leaving them </a:t>
            </a:r>
            <a:r>
              <a:rPr lang="en-GB" i="1" dirty="0" smtClean="0"/>
              <a:t>are almost </a:t>
            </a:r>
            <a:r>
              <a:rPr lang="en-GB" i="1" dirty="0"/>
              <a:t>identical </a:t>
            </a:r>
            <a:r>
              <a:rPr lang="en-GB" dirty="0" smtClean="0"/>
              <a:t>in voting</a:t>
            </a:r>
            <a:r>
              <a:rPr lang="en-GB" dirty="0"/>
              <a:t>, family values, English national identity, British patriotism, newspaper </a:t>
            </a:r>
            <a:r>
              <a:rPr lang="en-GB" dirty="0" smtClean="0"/>
              <a:t>readership</a:t>
            </a:r>
          </a:p>
          <a:p>
            <a:r>
              <a:rPr lang="en-GB" dirty="0" smtClean="0"/>
              <a:t>Immigration and racism do not predict having moved to a whiter area </a:t>
            </a:r>
            <a:r>
              <a:rPr lang="en-GB" dirty="0" err="1" smtClean="0"/>
              <a:t>vs</a:t>
            </a:r>
            <a:r>
              <a:rPr lang="en-GB" dirty="0" smtClean="0"/>
              <a:t> moving to a more diverse area</a:t>
            </a:r>
          </a:p>
          <a:p>
            <a:r>
              <a:rPr lang="en-GB" dirty="0" smtClean="0"/>
              <a:t>Comfort threshold for minorities in one’s area has a small effect at the margins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07167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Cultural Amenities not Ethnocentrism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363272" cy="5328592"/>
          </a:xfrm>
        </p:spPr>
        <p:txBody>
          <a:bodyPr>
            <a:normAutofit fontScale="85000" lnSpcReduction="10000"/>
          </a:bodyPr>
          <a:lstStyle/>
          <a:p>
            <a:r>
              <a:rPr lang="en-GB" dirty="0" smtClean="0"/>
              <a:t>“If the church bulletin board is where people advertise rooms for rent, blacks will rent rooms from blacks and whites from whites because of a communication system…correlated with </a:t>
            </a:r>
            <a:r>
              <a:rPr lang="en-GB" dirty="0" err="1" smtClean="0"/>
              <a:t>color</a:t>
            </a:r>
            <a:r>
              <a:rPr lang="en-GB" dirty="0" smtClean="0"/>
              <a:t>” – Thomas Schelling 1978</a:t>
            </a:r>
          </a:p>
          <a:p>
            <a:r>
              <a:rPr lang="en-GB" dirty="0" smtClean="0"/>
              <a:t>White British family/friend/association networks and minority networks differ in England, affecting where people relocate once they decide to move</a:t>
            </a:r>
          </a:p>
          <a:p>
            <a:r>
              <a:rPr lang="en-GB" b="1" dirty="0" smtClean="0"/>
              <a:t>White liberals move to just as white areas as white conservatives. </a:t>
            </a:r>
            <a:r>
              <a:rPr lang="en-GB" dirty="0" smtClean="0"/>
              <a:t>Perhaps minorities are driving findings, but we doubt this.</a:t>
            </a:r>
          </a:p>
          <a:p>
            <a:r>
              <a:rPr lang="en-GB" dirty="0" smtClean="0"/>
              <a:t>Yet we find even with controls for friends and social capital, strong ethnicity effect persists</a:t>
            </a:r>
          </a:p>
          <a:p>
            <a:r>
              <a:rPr lang="en-GB" dirty="0" smtClean="0"/>
              <a:t>Ethnicity as subliminal or status effect?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Reduce </a:t>
            </a:r>
            <a:r>
              <a:rPr lang="en-US" sz="3100" dirty="0"/>
              <a:t>the number of immigrants (a lot and a little) by social class and ward diversity (aggregated dataset) for all white respondents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507288" cy="5069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Oval 4"/>
          <p:cNvSpPr/>
          <p:nvPr/>
        </p:nvSpPr>
        <p:spPr>
          <a:xfrm>
            <a:off x="5076056" y="1268760"/>
            <a:ext cx="2376264" cy="41044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9887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00808"/>
            <a:ext cx="8496944" cy="4896544"/>
          </a:xfrm>
        </p:spPr>
        <p:txBody>
          <a:bodyPr>
            <a:noAutofit/>
          </a:bodyPr>
          <a:lstStyle/>
          <a:p>
            <a:r>
              <a:rPr lang="en-GB" dirty="0" smtClean="0"/>
              <a:t>Local context matters for views on immigration and vice-versa</a:t>
            </a:r>
          </a:p>
          <a:p>
            <a:r>
              <a:rPr lang="en-GB" dirty="0" smtClean="0"/>
              <a:t>Whites in diverse English wards more positive about immigration</a:t>
            </a:r>
          </a:p>
          <a:p>
            <a:r>
              <a:rPr lang="en-GB" dirty="0" smtClean="0"/>
              <a:t>Not because intolerant whites have self-selected out</a:t>
            </a:r>
          </a:p>
          <a:p>
            <a:r>
              <a:rPr lang="en-GB" dirty="0" smtClean="0"/>
              <a:t>But in part because whites in diverse areas are more transient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Some support for contact theory: more in ameliorating strong opposition than in promoting acceptance of current levels</a:t>
            </a:r>
          </a:p>
          <a:p>
            <a:r>
              <a:rPr lang="en-GB" dirty="0" smtClean="0"/>
              <a:t>Limited effect on white working class attitudes</a:t>
            </a:r>
          </a:p>
          <a:p>
            <a:r>
              <a:rPr lang="en-GB" dirty="0" smtClean="0"/>
              <a:t>3 contextual aspects to white opinion in diverse contexts: a) contact, </a:t>
            </a:r>
            <a:r>
              <a:rPr lang="en-GB" dirty="0" err="1" smtClean="0"/>
              <a:t>b</a:t>
            </a:r>
            <a:r>
              <a:rPr lang="en-GB" dirty="0" smtClean="0"/>
              <a:t>) transience, </a:t>
            </a:r>
            <a:r>
              <a:rPr lang="en-GB" dirty="0" err="1" smtClean="0"/>
              <a:t>c</a:t>
            </a:r>
            <a:r>
              <a:rPr lang="en-GB" dirty="0" smtClean="0"/>
              <a:t>) habituation</a:t>
            </a: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Policy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Reduce segregation by retaining white British in diverse areas and permitting diffusion of minorities to whiter areas</a:t>
            </a:r>
          </a:p>
          <a:p>
            <a:r>
              <a:rPr lang="en-GB" dirty="0" smtClean="0"/>
              <a:t>Gentle, gradual diffusion</a:t>
            </a:r>
            <a:endParaRPr lang="en-GB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Is there 'White </a:t>
            </a:r>
            <a:r>
              <a:rPr lang="en-GB" b="1" dirty="0" smtClean="0"/>
              <a:t>Flight' </a:t>
            </a:r>
            <a:r>
              <a:rPr lang="en-GB" b="1" dirty="0"/>
              <a:t>in England?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GB" sz="4400" b="1" dirty="0" smtClean="0">
                <a:solidFill>
                  <a:schemeClr val="tx1"/>
                </a:solidFill>
              </a:rPr>
              <a:t>Why Whites in Homogeneous English Wards Are More Opposed to Immigration</a:t>
            </a:r>
            <a:endParaRPr lang="en-GB" b="1" dirty="0" smtClean="0">
              <a:solidFill>
                <a:schemeClr val="tx1"/>
              </a:solidFill>
            </a:endParaRPr>
          </a:p>
          <a:p>
            <a:endParaRPr lang="en-GB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Eric Kaufmann and Gareth Harris,</a:t>
            </a:r>
          </a:p>
          <a:p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Birkbeck College</a:t>
            </a:r>
          </a:p>
          <a:p>
            <a:r>
              <a:rPr lang="en-GB" b="1" dirty="0" smtClean="0">
                <a:solidFill>
                  <a:schemeClr val="tx2">
                    <a:lumMod val="75000"/>
                  </a:schemeClr>
                </a:solidFill>
                <a:hlinkClick r:id="rId3"/>
              </a:rPr>
              <a:t>e.kaufmann@bbk.ac.uk</a:t>
            </a: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; </a:t>
            </a:r>
            <a:r>
              <a:rPr lang="en-GB" b="1" dirty="0" smtClean="0">
                <a:solidFill>
                  <a:schemeClr val="tx2">
                    <a:lumMod val="75000"/>
                  </a:schemeClr>
                </a:solidFill>
                <a:hlinkClick r:id="rId4"/>
              </a:rPr>
              <a:t>g.harris1@bbk.ac.uk</a:t>
            </a:r>
            <a:endParaRPr lang="en-GB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3" descr="esrc_my_126px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1" y="0"/>
            <a:ext cx="1835697" cy="1531774"/>
          </a:xfrm>
          <a:prstGeom prst="rect">
            <a:avLst/>
          </a:prstGeom>
        </p:spPr>
      </p:pic>
      <p:pic>
        <p:nvPicPr>
          <p:cNvPr id="6" name="Picture 5" descr="birkbeck_logo.gif"/>
          <p:cNvPicPr>
            <a:picLocks noChangeAspect="1"/>
          </p:cNvPicPr>
          <p:nvPr/>
        </p:nvPicPr>
        <p:blipFill>
          <a:blip r:embed="rId6" cstate="print"/>
          <a:srcRect l="4447" t="27276" r="2166" b="27365"/>
          <a:stretch>
            <a:fillRect/>
          </a:stretch>
        </p:blipFill>
        <p:spPr>
          <a:xfrm>
            <a:off x="0" y="5993904"/>
            <a:ext cx="3024336" cy="864096"/>
          </a:xfrm>
          <a:prstGeom prst="rect">
            <a:avLst/>
          </a:prstGeom>
        </p:spPr>
      </p:pic>
      <p:pic>
        <p:nvPicPr>
          <p:cNvPr id="7" name="Picture 6" descr="birkbeck_logo.gif"/>
          <p:cNvPicPr>
            <a:picLocks noChangeAspect="1"/>
          </p:cNvPicPr>
          <p:nvPr/>
        </p:nvPicPr>
        <p:blipFill>
          <a:blip r:embed="rId6" cstate="print"/>
          <a:srcRect l="4447" t="27276" r="2166" b="27365"/>
          <a:stretch>
            <a:fillRect/>
          </a:stretch>
        </p:blipFill>
        <p:spPr>
          <a:xfrm>
            <a:off x="6119664" y="5993904"/>
            <a:ext cx="3024336" cy="864096"/>
          </a:xfrm>
          <a:prstGeom prst="rect">
            <a:avLst/>
          </a:prstGeom>
        </p:spPr>
      </p:pic>
      <p:pic>
        <p:nvPicPr>
          <p:cNvPr id="8" name="Picture 7" descr="esrc_my_126px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08303" y="0"/>
            <a:ext cx="1835697" cy="1531774"/>
          </a:xfrm>
          <a:prstGeom prst="rect">
            <a:avLst/>
          </a:prstGeom>
        </p:spPr>
      </p:pic>
      <p:pic>
        <p:nvPicPr>
          <p:cNvPr id="9" name="Picture 8" descr="SDAI_logo_RGB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59832" y="260648"/>
            <a:ext cx="3024336" cy="114094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691680" y="5517232"/>
            <a:ext cx="62464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hlinkClick r:id="rId8"/>
              </a:rPr>
              <a:t>http://www.sneps.net/research-interests/whiteworkingclass</a:t>
            </a:r>
            <a:r>
              <a:rPr lang="en-GB" dirty="0" smtClean="0"/>
              <a:t> twitter: @</a:t>
            </a:r>
            <a:r>
              <a:rPr lang="en-GB" dirty="0" err="1" smtClean="0"/>
              <a:t>epkaufm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en-GB" dirty="0" smtClean="0"/>
              <a:t>Conceptual Frameworks</a:t>
            </a:r>
            <a:endParaRPr lang="en-GB" dirty="0"/>
          </a:p>
        </p:txBody>
      </p:sp>
      <p:pic>
        <p:nvPicPr>
          <p:cNvPr id="6" name="Content Placeholder 5" descr="cover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 l="16303" t="23" r="17726"/>
          <a:stretch>
            <a:fillRect/>
          </a:stretch>
        </p:blipFill>
        <p:spPr>
          <a:xfrm>
            <a:off x="0" y="1196752"/>
            <a:ext cx="2664296" cy="4037657"/>
          </a:xfrm>
        </p:spPr>
      </p:pic>
      <p:pic>
        <p:nvPicPr>
          <p:cNvPr id="7" name="Content Placeholder 6" descr="rethinking pic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7092280" y="1054268"/>
            <a:ext cx="2051720" cy="3055753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1366" y="4149080"/>
            <a:ext cx="2002634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059832" y="1556792"/>
            <a:ext cx="381642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4000" dirty="0" smtClean="0"/>
              <a:t>Dominant Ethnicity</a:t>
            </a:r>
          </a:p>
          <a:p>
            <a:pPr>
              <a:buFont typeface="Arial" pitchFamily="34" charset="0"/>
              <a:buChar char="•"/>
            </a:pPr>
            <a:endParaRPr lang="en-GB" sz="4000" dirty="0" smtClean="0"/>
          </a:p>
          <a:p>
            <a:pPr>
              <a:buFont typeface="Arial" pitchFamily="34" charset="0"/>
              <a:buChar char="•"/>
            </a:pPr>
            <a:r>
              <a:rPr lang="en-GB" sz="4000" dirty="0" smtClean="0"/>
              <a:t>Political Demography</a:t>
            </a:r>
          </a:p>
          <a:p>
            <a:pPr>
              <a:buFont typeface="Arial" pitchFamily="34" charset="0"/>
              <a:buChar char="•"/>
            </a:pPr>
            <a:endParaRPr lang="en-GB" sz="4000" dirty="0" smtClean="0"/>
          </a:p>
          <a:p>
            <a:pPr>
              <a:buFont typeface="Arial" pitchFamily="34" charset="0"/>
              <a:buChar char="•"/>
            </a:pPr>
            <a:r>
              <a:rPr lang="en-GB" sz="4000" dirty="0" smtClean="0"/>
              <a:t>Ethnic Status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Reduce Immigration (a little or a lot)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80.4% of white UK born respondents </a:t>
            </a:r>
            <a:r>
              <a:rPr lang="en-GB" dirty="0" smtClean="0"/>
              <a:t>wish </a:t>
            </a:r>
            <a:r>
              <a:rPr lang="en-GB" dirty="0" smtClean="0"/>
              <a:t>immigration to </a:t>
            </a:r>
            <a:r>
              <a:rPr lang="en-GB" dirty="0" smtClean="0"/>
              <a:t>be reduced (</a:t>
            </a:r>
            <a:r>
              <a:rPr lang="en-GB" dirty="0" err="1" smtClean="0"/>
              <a:t>vs</a:t>
            </a:r>
            <a:r>
              <a:rPr lang="en-GB" dirty="0" smtClean="0"/>
              <a:t> stay same or increase)</a:t>
            </a:r>
            <a:endParaRPr lang="en-GB" dirty="0" smtClean="0"/>
          </a:p>
          <a:p>
            <a:endParaRPr lang="en-GB" dirty="0"/>
          </a:p>
          <a:p>
            <a:pPr>
              <a:buNone/>
            </a:pPr>
            <a:r>
              <a:rPr lang="en-GB" dirty="0" smtClean="0"/>
              <a:t>Source: Home Office Citizenship Survey, </a:t>
            </a:r>
          </a:p>
          <a:p>
            <a:pPr>
              <a:buNone/>
            </a:pPr>
            <a:r>
              <a:rPr lang="en-GB" dirty="0" smtClean="0"/>
              <a:t>2010-11, </a:t>
            </a:r>
            <a:r>
              <a:rPr lang="en-GB" dirty="0" err="1" smtClean="0"/>
              <a:t>geocoded</a:t>
            </a:r>
            <a:r>
              <a:rPr lang="en-GB" dirty="0" smtClean="0"/>
              <a:t> with Census 2011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Reduce </a:t>
            </a:r>
            <a:r>
              <a:rPr lang="en-US" sz="3100" dirty="0"/>
              <a:t>the number of immigrants (a lot and a little) by social class and ward diversity (aggregated dataset) for all white respondents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507288" cy="5069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Oval 4"/>
          <p:cNvSpPr/>
          <p:nvPr/>
        </p:nvSpPr>
        <p:spPr>
          <a:xfrm>
            <a:off x="5076056" y="1268760"/>
            <a:ext cx="2376264" cy="41044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9887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1043608" y="116632"/>
          <a:ext cx="6912768" cy="6408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99592" y="6453336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Source: Understanding </a:t>
            </a:r>
            <a:r>
              <a:rPr lang="en-GB" dirty="0" smtClean="0"/>
              <a:t>Society survey, </a:t>
            </a:r>
            <a:r>
              <a:rPr lang="en-GB" dirty="0"/>
              <a:t>waves 1-3, 2009-12</a:t>
            </a:r>
          </a:p>
          <a:p>
            <a:endParaRPr lang="en-GB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2195736" y="4941168"/>
            <a:ext cx="648072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148064" y="908720"/>
            <a:ext cx="0" cy="50405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995936" y="908720"/>
            <a:ext cx="0" cy="511256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2555776" y="2564904"/>
            <a:ext cx="648072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887" y="561975"/>
            <a:ext cx="7896225" cy="573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1348800"/>
            <a:ext cx="91440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3200" i="1" dirty="0"/>
          </a:p>
          <a:p>
            <a:pPr>
              <a:buFont typeface="Arial" pitchFamily="34" charset="0"/>
              <a:buChar char="•"/>
            </a:pPr>
            <a:r>
              <a:rPr lang="en-GB" sz="3200" dirty="0" smtClean="0"/>
              <a:t>22 studies at ward level (population generally 10,000-30,000) : </a:t>
            </a:r>
            <a:r>
              <a:rPr lang="en-GB" sz="3200" i="1" dirty="0" smtClean="0"/>
              <a:t>74 percent link higher diversity to reduced animosity</a:t>
            </a:r>
            <a:r>
              <a:rPr lang="en-GB" sz="3200" dirty="0" smtClean="0"/>
              <a:t>, just 18 percent the reverse </a:t>
            </a:r>
          </a:p>
          <a:p>
            <a:pPr>
              <a:buFont typeface="Arial" pitchFamily="34" charset="0"/>
              <a:buChar char="•"/>
            </a:pPr>
            <a:endParaRPr lang="en-GB" sz="3200" dirty="0"/>
          </a:p>
          <a:p>
            <a:pPr>
              <a:buFont typeface="Arial" pitchFamily="34" charset="0"/>
              <a:buChar char="•"/>
            </a:pPr>
            <a:r>
              <a:rPr lang="en-GB" sz="3200" dirty="0" smtClean="0"/>
              <a:t>43 studies using units above 100,000 population: </a:t>
            </a:r>
            <a:r>
              <a:rPr lang="en-GB" sz="3200" i="1" dirty="0" smtClean="0"/>
              <a:t>a significant increase in out-group hostility in 86 percent</a:t>
            </a:r>
            <a:r>
              <a:rPr lang="en-GB" sz="3200" dirty="0" smtClean="0"/>
              <a:t> of these studies</a:t>
            </a:r>
            <a:endParaRPr lang="en-GB" sz="3200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Local Contact, Metro Threat?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1452</Words>
  <Application>Microsoft Office PowerPoint</Application>
  <PresentationFormat>On-screen Show (4:3)</PresentationFormat>
  <Paragraphs>282</Paragraphs>
  <Slides>38</Slides>
  <Notes>38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Tackling Endogeneity in Quantitative Research Designs: the case of anti-immigrant attitudes </vt:lpstr>
      <vt:lpstr>Community and Closure</vt:lpstr>
      <vt:lpstr>Exit, Voice, Accommodation</vt:lpstr>
      <vt:lpstr>Conceptual Frameworks</vt:lpstr>
      <vt:lpstr>Reduce Immigration (a little or a lot)</vt:lpstr>
      <vt:lpstr>Reduce the number of immigrants (a lot and a little) by social class and ward diversity (aggregated dataset) for all white respondents </vt:lpstr>
      <vt:lpstr>Slide 7</vt:lpstr>
      <vt:lpstr>Slide 8</vt:lpstr>
      <vt:lpstr>Local Contact, Metro Threat?</vt:lpstr>
      <vt:lpstr>Slide 10</vt:lpstr>
      <vt:lpstr>Selection Bias Problem</vt:lpstr>
      <vt:lpstr>White Flight? </vt:lpstr>
      <vt:lpstr>Slide 13</vt:lpstr>
      <vt:lpstr>Selection Bias/Endogeneity</vt:lpstr>
      <vt:lpstr>Slide 15</vt:lpstr>
      <vt:lpstr>Slide 16</vt:lpstr>
      <vt:lpstr>Predicted Ward Minority Change among Inter-ward Movers, 1991-2011 (BHPS/UKHLS)</vt:lpstr>
      <vt:lpstr>Those Favouring Reduced Immigration,  by class: Role of Transience</vt:lpstr>
      <vt:lpstr>Slide 19</vt:lpstr>
      <vt:lpstr>Slide 20</vt:lpstr>
      <vt:lpstr>Slide 21</vt:lpstr>
      <vt:lpstr>Simpson (2007) Method</vt:lpstr>
      <vt:lpstr>Simpson (2007) Method</vt:lpstr>
      <vt:lpstr>Save our Census!</vt:lpstr>
      <vt:lpstr>Slide 25</vt:lpstr>
      <vt:lpstr>Slide 26</vt:lpstr>
      <vt:lpstr>Slide 27</vt:lpstr>
      <vt:lpstr>White Flight?: Yougov-ESRC-BBK Survey, August 2013</vt:lpstr>
      <vt:lpstr>Comfort with spouse of different race among ward movers, White British only (Yougov/ESRC survey)</vt:lpstr>
      <vt:lpstr>Slide 30</vt:lpstr>
      <vt:lpstr>Slide 31</vt:lpstr>
      <vt:lpstr>Not Selection</vt:lpstr>
      <vt:lpstr>Cultural Amenities not Ethnocentrism</vt:lpstr>
      <vt:lpstr>Reduce the number of immigrants (a lot and a little) by social class and ward diversity (aggregated dataset) for all white respondents </vt:lpstr>
      <vt:lpstr>Conclusion</vt:lpstr>
      <vt:lpstr>Slide 36</vt:lpstr>
      <vt:lpstr>Policy</vt:lpstr>
      <vt:lpstr>Is there 'White Flight' in England?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'Tackling Endogeniety in Quantitative Research Designs: Using the case of anti-immigrant attitudes‘</dc:title>
  <dc:creator>Frances Warburton</dc:creator>
  <cp:lastModifiedBy>Frances Warburton</cp:lastModifiedBy>
  <cp:revision>7</cp:revision>
  <dcterms:created xsi:type="dcterms:W3CDTF">2014-05-19T10:00:21Z</dcterms:created>
  <dcterms:modified xsi:type="dcterms:W3CDTF">2014-05-19T11:05:43Z</dcterms:modified>
</cp:coreProperties>
</file>