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80" r:id="rId6"/>
    <p:sldId id="287" r:id="rId7"/>
    <p:sldId id="277" r:id="rId8"/>
    <p:sldId id="260" r:id="rId9"/>
    <p:sldId id="262" r:id="rId10"/>
    <p:sldId id="263" r:id="rId11"/>
    <p:sldId id="264" r:id="rId12"/>
    <p:sldId id="282" r:id="rId13"/>
    <p:sldId id="265" r:id="rId14"/>
    <p:sldId id="266" r:id="rId15"/>
    <p:sldId id="267" r:id="rId16"/>
    <p:sldId id="268" r:id="rId17"/>
    <p:sldId id="286" r:id="rId18"/>
    <p:sldId id="270" r:id="rId19"/>
    <p:sldId id="269" r:id="rId20"/>
    <p:sldId id="271" r:id="rId21"/>
    <p:sldId id="272" r:id="rId22"/>
    <p:sldId id="285" r:id="rId23"/>
    <p:sldId id="275" r:id="rId24"/>
    <p:sldId id="273" r:id="rId25"/>
    <p:sldId id="274" r:id="rId26"/>
    <p:sldId id="283" r:id="rId27"/>
    <p:sldId id="284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1-1-Projects\z-old\2-Orangeism\1-1-Models%20(public&amp;primary)\1-Analyses%20&amp;%20Notes\Current\Scotland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1-Data\1-1-work\1-Research\1-1-Projects\1-white%20flight\data\UK\Understanding%20Society\UKIP%20summar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1-1-Projects\1-white%20flight\Models\UK\Understanding%20Soc\assimilation_EK_130913_clr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Data\1-1-work\1-Research\1-1-Projects\z-old\2-Orangeism\1-1-Models%20(public&amp;primary)\1-Analyses%20&amp;%20Notes\Current\Sco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GH_CTZipsos_regres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\Documents\My%20Dropbox\Responses%20to%20Ethnic%20Diversity\Work_GH\GH_CTZipsos_regress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_regress_article_19_0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_regress_article_19_0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_regress_article_19_0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arethharris:Dropbox:Responses%20to%20Ethnic%20Diversity:Work_GH:Gareth%20CTZ%20exploratory%20201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\Documents\My%20Dropbox\Responses%20to%20Ethnic%20Diversity\Work_GH\CTZIPSOS_geo_analysis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400"/>
            </a:pPr>
            <a:r>
              <a:rPr lang="en-GB" sz="2400"/>
              <a:t>Catholic % and Female Orange Membership, Scotland, 1855-2001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355308527610519"/>
          <c:y val="0.15716947571636292"/>
          <c:w val="0.79225121369632956"/>
          <c:h val="0.73504370837943012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% Catholic</c:v>
                </c:pt>
              </c:strCache>
            </c:strRef>
          </c:tx>
          <c:cat>
            <c:numRef>
              <c:f>Sheet1!$A$2:$A$146</c:f>
              <c:numCache>
                <c:formatCode>General</c:formatCode>
                <c:ptCount val="145"/>
                <c:pt idx="0">
                  <c:v>1855</c:v>
                </c:pt>
                <c:pt idx="1">
                  <c:v>1856</c:v>
                </c:pt>
                <c:pt idx="2">
                  <c:v>1857</c:v>
                </c:pt>
                <c:pt idx="3">
                  <c:v>1858</c:v>
                </c:pt>
                <c:pt idx="4">
                  <c:v>1859</c:v>
                </c:pt>
                <c:pt idx="5">
                  <c:v>1860</c:v>
                </c:pt>
                <c:pt idx="6">
                  <c:v>1861</c:v>
                </c:pt>
                <c:pt idx="7">
                  <c:v>1862</c:v>
                </c:pt>
                <c:pt idx="8">
                  <c:v>1863</c:v>
                </c:pt>
                <c:pt idx="9">
                  <c:v>1864</c:v>
                </c:pt>
                <c:pt idx="10">
                  <c:v>1865</c:v>
                </c:pt>
                <c:pt idx="11">
                  <c:v>1866</c:v>
                </c:pt>
                <c:pt idx="12">
                  <c:v>1867</c:v>
                </c:pt>
                <c:pt idx="13">
                  <c:v>1868</c:v>
                </c:pt>
                <c:pt idx="14">
                  <c:v>1869</c:v>
                </c:pt>
                <c:pt idx="15">
                  <c:v>1870</c:v>
                </c:pt>
                <c:pt idx="16">
                  <c:v>1871</c:v>
                </c:pt>
                <c:pt idx="17">
                  <c:v>1872</c:v>
                </c:pt>
                <c:pt idx="18">
                  <c:v>1873</c:v>
                </c:pt>
                <c:pt idx="19">
                  <c:v>1874</c:v>
                </c:pt>
                <c:pt idx="20">
                  <c:v>1875</c:v>
                </c:pt>
                <c:pt idx="21">
                  <c:v>1876</c:v>
                </c:pt>
                <c:pt idx="22">
                  <c:v>1877</c:v>
                </c:pt>
                <c:pt idx="23">
                  <c:v>1878</c:v>
                </c:pt>
                <c:pt idx="24">
                  <c:v>1879</c:v>
                </c:pt>
                <c:pt idx="25">
                  <c:v>1880</c:v>
                </c:pt>
                <c:pt idx="26">
                  <c:v>1881</c:v>
                </c:pt>
                <c:pt idx="27">
                  <c:v>1882</c:v>
                </c:pt>
                <c:pt idx="28">
                  <c:v>1883</c:v>
                </c:pt>
                <c:pt idx="29">
                  <c:v>1884</c:v>
                </c:pt>
                <c:pt idx="30">
                  <c:v>1885</c:v>
                </c:pt>
                <c:pt idx="31">
                  <c:v>1886</c:v>
                </c:pt>
                <c:pt idx="32">
                  <c:v>1887</c:v>
                </c:pt>
                <c:pt idx="33">
                  <c:v>1888</c:v>
                </c:pt>
                <c:pt idx="34">
                  <c:v>1889</c:v>
                </c:pt>
                <c:pt idx="35">
                  <c:v>1890</c:v>
                </c:pt>
                <c:pt idx="36">
                  <c:v>1891</c:v>
                </c:pt>
                <c:pt idx="37">
                  <c:v>1892</c:v>
                </c:pt>
                <c:pt idx="38">
                  <c:v>1893</c:v>
                </c:pt>
                <c:pt idx="39">
                  <c:v>1894</c:v>
                </c:pt>
                <c:pt idx="40">
                  <c:v>1895</c:v>
                </c:pt>
                <c:pt idx="41">
                  <c:v>1896</c:v>
                </c:pt>
                <c:pt idx="42">
                  <c:v>1897</c:v>
                </c:pt>
                <c:pt idx="43">
                  <c:v>1898</c:v>
                </c:pt>
                <c:pt idx="44">
                  <c:v>1899</c:v>
                </c:pt>
                <c:pt idx="45">
                  <c:v>1900</c:v>
                </c:pt>
                <c:pt idx="46">
                  <c:v>1901</c:v>
                </c:pt>
                <c:pt idx="47">
                  <c:v>1902</c:v>
                </c:pt>
                <c:pt idx="48">
                  <c:v>1903</c:v>
                </c:pt>
                <c:pt idx="49">
                  <c:v>1904</c:v>
                </c:pt>
                <c:pt idx="50">
                  <c:v>1905</c:v>
                </c:pt>
                <c:pt idx="51">
                  <c:v>1906</c:v>
                </c:pt>
                <c:pt idx="52">
                  <c:v>1907</c:v>
                </c:pt>
                <c:pt idx="53">
                  <c:v>1908</c:v>
                </c:pt>
                <c:pt idx="54">
                  <c:v>1909</c:v>
                </c:pt>
                <c:pt idx="55">
                  <c:v>1910</c:v>
                </c:pt>
                <c:pt idx="56">
                  <c:v>1911</c:v>
                </c:pt>
                <c:pt idx="57">
                  <c:v>1912</c:v>
                </c:pt>
                <c:pt idx="58">
                  <c:v>1913</c:v>
                </c:pt>
                <c:pt idx="59">
                  <c:v>1914</c:v>
                </c:pt>
                <c:pt idx="60">
                  <c:v>1915</c:v>
                </c:pt>
                <c:pt idx="61">
                  <c:v>1916</c:v>
                </c:pt>
                <c:pt idx="62">
                  <c:v>1917</c:v>
                </c:pt>
                <c:pt idx="63">
                  <c:v>1918</c:v>
                </c:pt>
                <c:pt idx="64">
                  <c:v>1919</c:v>
                </c:pt>
                <c:pt idx="65">
                  <c:v>1920</c:v>
                </c:pt>
                <c:pt idx="66">
                  <c:v>1921</c:v>
                </c:pt>
                <c:pt idx="67">
                  <c:v>1922</c:v>
                </c:pt>
                <c:pt idx="68">
                  <c:v>1923</c:v>
                </c:pt>
                <c:pt idx="69">
                  <c:v>1924</c:v>
                </c:pt>
                <c:pt idx="70">
                  <c:v>1925</c:v>
                </c:pt>
                <c:pt idx="71">
                  <c:v>1926</c:v>
                </c:pt>
                <c:pt idx="72">
                  <c:v>1927</c:v>
                </c:pt>
                <c:pt idx="73">
                  <c:v>1928</c:v>
                </c:pt>
                <c:pt idx="74">
                  <c:v>1929</c:v>
                </c:pt>
                <c:pt idx="75">
                  <c:v>1930</c:v>
                </c:pt>
                <c:pt idx="76">
                  <c:v>1931</c:v>
                </c:pt>
                <c:pt idx="77">
                  <c:v>1932</c:v>
                </c:pt>
                <c:pt idx="78">
                  <c:v>1933</c:v>
                </c:pt>
                <c:pt idx="79">
                  <c:v>1934</c:v>
                </c:pt>
                <c:pt idx="80">
                  <c:v>1935</c:v>
                </c:pt>
                <c:pt idx="81">
                  <c:v>1936</c:v>
                </c:pt>
                <c:pt idx="82">
                  <c:v>1937</c:v>
                </c:pt>
                <c:pt idx="83">
                  <c:v>1938</c:v>
                </c:pt>
                <c:pt idx="84">
                  <c:v>1939</c:v>
                </c:pt>
                <c:pt idx="85">
                  <c:v>1940</c:v>
                </c:pt>
                <c:pt idx="86">
                  <c:v>1941</c:v>
                </c:pt>
                <c:pt idx="87">
                  <c:v>1942</c:v>
                </c:pt>
                <c:pt idx="88">
                  <c:v>1943</c:v>
                </c:pt>
                <c:pt idx="89">
                  <c:v>1944</c:v>
                </c:pt>
                <c:pt idx="90">
                  <c:v>1945</c:v>
                </c:pt>
                <c:pt idx="91">
                  <c:v>1946</c:v>
                </c:pt>
                <c:pt idx="92">
                  <c:v>1947</c:v>
                </c:pt>
                <c:pt idx="93">
                  <c:v>1948</c:v>
                </c:pt>
                <c:pt idx="94">
                  <c:v>1949</c:v>
                </c:pt>
                <c:pt idx="95">
                  <c:v>1950</c:v>
                </c:pt>
                <c:pt idx="96">
                  <c:v>1951</c:v>
                </c:pt>
                <c:pt idx="97">
                  <c:v>1952</c:v>
                </c:pt>
                <c:pt idx="98">
                  <c:v>1953</c:v>
                </c:pt>
                <c:pt idx="99">
                  <c:v>1954</c:v>
                </c:pt>
                <c:pt idx="100">
                  <c:v>1955</c:v>
                </c:pt>
                <c:pt idx="101">
                  <c:v>1956</c:v>
                </c:pt>
                <c:pt idx="102">
                  <c:v>1957</c:v>
                </c:pt>
                <c:pt idx="103">
                  <c:v>1958</c:v>
                </c:pt>
                <c:pt idx="104">
                  <c:v>1959</c:v>
                </c:pt>
                <c:pt idx="105">
                  <c:v>1960</c:v>
                </c:pt>
                <c:pt idx="106">
                  <c:v>1961</c:v>
                </c:pt>
                <c:pt idx="107">
                  <c:v>1962</c:v>
                </c:pt>
                <c:pt idx="108">
                  <c:v>1963</c:v>
                </c:pt>
                <c:pt idx="109">
                  <c:v>1964</c:v>
                </c:pt>
                <c:pt idx="110">
                  <c:v>1965</c:v>
                </c:pt>
                <c:pt idx="111">
                  <c:v>1966</c:v>
                </c:pt>
                <c:pt idx="112">
                  <c:v>1967</c:v>
                </c:pt>
                <c:pt idx="113">
                  <c:v>1968</c:v>
                </c:pt>
                <c:pt idx="114">
                  <c:v>1969</c:v>
                </c:pt>
                <c:pt idx="115">
                  <c:v>1970</c:v>
                </c:pt>
                <c:pt idx="116">
                  <c:v>1971</c:v>
                </c:pt>
                <c:pt idx="117">
                  <c:v>1972</c:v>
                </c:pt>
                <c:pt idx="118">
                  <c:v>1973</c:v>
                </c:pt>
                <c:pt idx="119">
                  <c:v>1974</c:v>
                </c:pt>
                <c:pt idx="120">
                  <c:v>1975</c:v>
                </c:pt>
                <c:pt idx="121">
                  <c:v>1976</c:v>
                </c:pt>
                <c:pt idx="122">
                  <c:v>1977</c:v>
                </c:pt>
                <c:pt idx="123">
                  <c:v>1978</c:v>
                </c:pt>
                <c:pt idx="124">
                  <c:v>1979</c:v>
                </c:pt>
                <c:pt idx="125">
                  <c:v>1980</c:v>
                </c:pt>
                <c:pt idx="126">
                  <c:v>1981</c:v>
                </c:pt>
                <c:pt idx="127">
                  <c:v>1982</c:v>
                </c:pt>
                <c:pt idx="128">
                  <c:v>1983</c:v>
                </c:pt>
                <c:pt idx="129">
                  <c:v>1984</c:v>
                </c:pt>
                <c:pt idx="130">
                  <c:v>1985</c:v>
                </c:pt>
                <c:pt idx="131">
                  <c:v>1986</c:v>
                </c:pt>
                <c:pt idx="132">
                  <c:v>1987</c:v>
                </c:pt>
                <c:pt idx="133">
                  <c:v>1988</c:v>
                </c:pt>
                <c:pt idx="134">
                  <c:v>1989</c:v>
                </c:pt>
                <c:pt idx="135">
                  <c:v>1990</c:v>
                </c:pt>
                <c:pt idx="136">
                  <c:v>1991</c:v>
                </c:pt>
                <c:pt idx="137">
                  <c:v>1992</c:v>
                </c:pt>
                <c:pt idx="138">
                  <c:v>1993</c:v>
                </c:pt>
                <c:pt idx="139">
                  <c:v>1994</c:v>
                </c:pt>
                <c:pt idx="140">
                  <c:v>1995</c:v>
                </c:pt>
                <c:pt idx="141">
                  <c:v>1996</c:v>
                </c:pt>
                <c:pt idx="142">
                  <c:v>1997</c:v>
                </c:pt>
                <c:pt idx="143">
                  <c:v>1998</c:v>
                </c:pt>
                <c:pt idx="144">
                  <c:v>1999</c:v>
                </c:pt>
              </c:numCache>
            </c:numRef>
          </c:cat>
          <c:val>
            <c:numRef>
              <c:f>Sheet1!$B$2:$B$146</c:f>
              <c:numCache>
                <c:formatCode>General</c:formatCode>
                <c:ptCount val="145"/>
                <c:pt idx="0">
                  <c:v>9.2800000000000011</c:v>
                </c:pt>
                <c:pt idx="1">
                  <c:v>9.42</c:v>
                </c:pt>
                <c:pt idx="2">
                  <c:v>8.98</c:v>
                </c:pt>
                <c:pt idx="3">
                  <c:v>8.629999999999999</c:v>
                </c:pt>
                <c:pt idx="4">
                  <c:v>8.59</c:v>
                </c:pt>
                <c:pt idx="5">
                  <c:v>8.75</c:v>
                </c:pt>
                <c:pt idx="6">
                  <c:v>8.6399999999999988</c:v>
                </c:pt>
                <c:pt idx="7">
                  <c:v>8.6399999999999988</c:v>
                </c:pt>
                <c:pt idx="8">
                  <c:v>9.5300000000000011</c:v>
                </c:pt>
                <c:pt idx="9">
                  <c:v>10.02</c:v>
                </c:pt>
                <c:pt idx="10">
                  <c:v>10.16</c:v>
                </c:pt>
                <c:pt idx="11">
                  <c:v>9.5400000000000009</c:v>
                </c:pt>
                <c:pt idx="12">
                  <c:v>9.02</c:v>
                </c:pt>
                <c:pt idx="13">
                  <c:v>8.57</c:v>
                </c:pt>
                <c:pt idx="14">
                  <c:v>9.2299999999999986</c:v>
                </c:pt>
                <c:pt idx="15">
                  <c:v>8.89</c:v>
                </c:pt>
                <c:pt idx="16">
                  <c:v>8.69</c:v>
                </c:pt>
                <c:pt idx="17">
                  <c:v>9.6</c:v>
                </c:pt>
                <c:pt idx="18">
                  <c:v>9.16</c:v>
                </c:pt>
                <c:pt idx="19">
                  <c:v>8.59</c:v>
                </c:pt>
                <c:pt idx="20">
                  <c:v>8.68</c:v>
                </c:pt>
                <c:pt idx="21">
                  <c:v>8.57</c:v>
                </c:pt>
                <c:pt idx="22">
                  <c:v>9.17</c:v>
                </c:pt>
                <c:pt idx="23">
                  <c:v>8.9600000000000026</c:v>
                </c:pt>
                <c:pt idx="24">
                  <c:v>9.2299999999999986</c:v>
                </c:pt>
                <c:pt idx="25">
                  <c:v>9.5300000000000011</c:v>
                </c:pt>
                <c:pt idx="26">
                  <c:v>9.76</c:v>
                </c:pt>
                <c:pt idx="27">
                  <c:v>10.139999999999999</c:v>
                </c:pt>
                <c:pt idx="28">
                  <c:v>10.15</c:v>
                </c:pt>
                <c:pt idx="29">
                  <c:v>9.98</c:v>
                </c:pt>
                <c:pt idx="30">
                  <c:v>9.65</c:v>
                </c:pt>
                <c:pt idx="31">
                  <c:v>9.1399999999999988</c:v>
                </c:pt>
                <c:pt idx="32">
                  <c:v>9.7399999999999984</c:v>
                </c:pt>
                <c:pt idx="33">
                  <c:v>9.7399999999999984</c:v>
                </c:pt>
                <c:pt idx="34">
                  <c:v>10.07</c:v>
                </c:pt>
                <c:pt idx="35">
                  <c:v>10.16</c:v>
                </c:pt>
                <c:pt idx="36">
                  <c:v>9.620000000000001</c:v>
                </c:pt>
                <c:pt idx="37">
                  <c:v>9.94</c:v>
                </c:pt>
                <c:pt idx="38">
                  <c:v>9.17</c:v>
                </c:pt>
                <c:pt idx="39">
                  <c:v>9.4500000000000028</c:v>
                </c:pt>
                <c:pt idx="40">
                  <c:v>10.050000000000002</c:v>
                </c:pt>
                <c:pt idx="41">
                  <c:v>9.8800000000000008</c:v>
                </c:pt>
                <c:pt idx="42">
                  <c:v>9.75</c:v>
                </c:pt>
                <c:pt idx="43">
                  <c:v>9.629999999999999</c:v>
                </c:pt>
                <c:pt idx="44">
                  <c:v>10.370000000000006</c:v>
                </c:pt>
                <c:pt idx="45">
                  <c:v>10.239999999999998</c:v>
                </c:pt>
                <c:pt idx="46">
                  <c:v>10.139999999999999</c:v>
                </c:pt>
                <c:pt idx="47">
                  <c:v>10.46</c:v>
                </c:pt>
                <c:pt idx="48">
                  <c:v>10.78</c:v>
                </c:pt>
                <c:pt idx="49">
                  <c:v>10.31</c:v>
                </c:pt>
                <c:pt idx="50">
                  <c:v>10.8</c:v>
                </c:pt>
                <c:pt idx="51">
                  <c:v>10.99</c:v>
                </c:pt>
                <c:pt idx="52">
                  <c:v>10.62</c:v>
                </c:pt>
                <c:pt idx="53">
                  <c:v>10.350000000000026</c:v>
                </c:pt>
                <c:pt idx="54">
                  <c:v>9.8800000000000008</c:v>
                </c:pt>
                <c:pt idx="55">
                  <c:v>10.26</c:v>
                </c:pt>
                <c:pt idx="56">
                  <c:v>10.69</c:v>
                </c:pt>
                <c:pt idx="57">
                  <c:v>11.1</c:v>
                </c:pt>
                <c:pt idx="58">
                  <c:v>11.76</c:v>
                </c:pt>
                <c:pt idx="59">
                  <c:v>11.28</c:v>
                </c:pt>
                <c:pt idx="60">
                  <c:v>10.78</c:v>
                </c:pt>
                <c:pt idx="61">
                  <c:v>11.5</c:v>
                </c:pt>
                <c:pt idx="62">
                  <c:v>11.27</c:v>
                </c:pt>
                <c:pt idx="63">
                  <c:v>10.97</c:v>
                </c:pt>
                <c:pt idx="64">
                  <c:v>10.58</c:v>
                </c:pt>
                <c:pt idx="65">
                  <c:v>11.4</c:v>
                </c:pt>
                <c:pt idx="66">
                  <c:v>10.76</c:v>
                </c:pt>
                <c:pt idx="67">
                  <c:v>10.850000000000026</c:v>
                </c:pt>
                <c:pt idx="68">
                  <c:v>11.46</c:v>
                </c:pt>
                <c:pt idx="69">
                  <c:v>11.91</c:v>
                </c:pt>
                <c:pt idx="70">
                  <c:v>11.91</c:v>
                </c:pt>
                <c:pt idx="71">
                  <c:v>11.46</c:v>
                </c:pt>
                <c:pt idx="72">
                  <c:v>11.69</c:v>
                </c:pt>
                <c:pt idx="73">
                  <c:v>11.950000000000006</c:v>
                </c:pt>
                <c:pt idx="74">
                  <c:v>11.91</c:v>
                </c:pt>
                <c:pt idx="75">
                  <c:v>12.49</c:v>
                </c:pt>
                <c:pt idx="76">
                  <c:v>12.6</c:v>
                </c:pt>
                <c:pt idx="77">
                  <c:v>13.11</c:v>
                </c:pt>
                <c:pt idx="78">
                  <c:v>13.38</c:v>
                </c:pt>
                <c:pt idx="79">
                  <c:v>13.229999999999999</c:v>
                </c:pt>
                <c:pt idx="80">
                  <c:v>13.34</c:v>
                </c:pt>
                <c:pt idx="81">
                  <c:v>13</c:v>
                </c:pt>
                <c:pt idx="82">
                  <c:v>12.709999999999999</c:v>
                </c:pt>
                <c:pt idx="83">
                  <c:v>12.29</c:v>
                </c:pt>
                <c:pt idx="84">
                  <c:v>12.39</c:v>
                </c:pt>
                <c:pt idx="85">
                  <c:v>13.51</c:v>
                </c:pt>
                <c:pt idx="86">
                  <c:v>13.19</c:v>
                </c:pt>
                <c:pt idx="87">
                  <c:v>12.88</c:v>
                </c:pt>
                <c:pt idx="88">
                  <c:v>12.81</c:v>
                </c:pt>
                <c:pt idx="89">
                  <c:v>13.05</c:v>
                </c:pt>
                <c:pt idx="90">
                  <c:v>12.39</c:v>
                </c:pt>
                <c:pt idx="91">
                  <c:v>12.6</c:v>
                </c:pt>
                <c:pt idx="92">
                  <c:v>12.88</c:v>
                </c:pt>
                <c:pt idx="93">
                  <c:v>13.450000000000006</c:v>
                </c:pt>
                <c:pt idx="94">
                  <c:v>13.65</c:v>
                </c:pt>
                <c:pt idx="95">
                  <c:v>13.99</c:v>
                </c:pt>
                <c:pt idx="96">
                  <c:v>14.66</c:v>
                </c:pt>
                <c:pt idx="97">
                  <c:v>14.66</c:v>
                </c:pt>
                <c:pt idx="98">
                  <c:v>15.360000000000024</c:v>
                </c:pt>
                <c:pt idx="99">
                  <c:v>15.31</c:v>
                </c:pt>
                <c:pt idx="100">
                  <c:v>15.59</c:v>
                </c:pt>
                <c:pt idx="101">
                  <c:v>16.459999999999987</c:v>
                </c:pt>
                <c:pt idx="102">
                  <c:v>16.630000000000031</c:v>
                </c:pt>
                <c:pt idx="103">
                  <c:v>16.760000000000002</c:v>
                </c:pt>
                <c:pt idx="104">
                  <c:v>16.779999999999987</c:v>
                </c:pt>
                <c:pt idx="105">
                  <c:v>16.93</c:v>
                </c:pt>
                <c:pt idx="106">
                  <c:v>17.110000000000031</c:v>
                </c:pt>
                <c:pt idx="107">
                  <c:v>17.04</c:v>
                </c:pt>
                <c:pt idx="108">
                  <c:v>16.93</c:v>
                </c:pt>
                <c:pt idx="109">
                  <c:v>16.649999999999999</c:v>
                </c:pt>
                <c:pt idx="110">
                  <c:v>16.52</c:v>
                </c:pt>
                <c:pt idx="111">
                  <c:v>16.14</c:v>
                </c:pt>
                <c:pt idx="112">
                  <c:v>16.479999999999986</c:v>
                </c:pt>
                <c:pt idx="113">
                  <c:v>15.9</c:v>
                </c:pt>
                <c:pt idx="114">
                  <c:v>15.88</c:v>
                </c:pt>
                <c:pt idx="115">
                  <c:v>16.43</c:v>
                </c:pt>
                <c:pt idx="116">
                  <c:v>16.309999999999999</c:v>
                </c:pt>
                <c:pt idx="117">
                  <c:v>15.66</c:v>
                </c:pt>
                <c:pt idx="118">
                  <c:v>15.709999999999999</c:v>
                </c:pt>
                <c:pt idx="119">
                  <c:v>15.47</c:v>
                </c:pt>
                <c:pt idx="120">
                  <c:v>15.32</c:v>
                </c:pt>
                <c:pt idx="121">
                  <c:v>14.97</c:v>
                </c:pt>
                <c:pt idx="122">
                  <c:v>14.8</c:v>
                </c:pt>
                <c:pt idx="123">
                  <c:v>14.49</c:v>
                </c:pt>
                <c:pt idx="124">
                  <c:v>14.97</c:v>
                </c:pt>
                <c:pt idx="125">
                  <c:v>14.709999999999999</c:v>
                </c:pt>
                <c:pt idx="126">
                  <c:v>14.450000000000006</c:v>
                </c:pt>
                <c:pt idx="127">
                  <c:v>13.94</c:v>
                </c:pt>
                <c:pt idx="128">
                  <c:v>13.629999999999999</c:v>
                </c:pt>
                <c:pt idx="129">
                  <c:v>13.719999999999999</c:v>
                </c:pt>
                <c:pt idx="130">
                  <c:v>13.229999999999999</c:v>
                </c:pt>
                <c:pt idx="131">
                  <c:v>13.09</c:v>
                </c:pt>
                <c:pt idx="132">
                  <c:v>12.39</c:v>
                </c:pt>
                <c:pt idx="133">
                  <c:v>12.739999999999998</c:v>
                </c:pt>
                <c:pt idx="134">
                  <c:v>12.360000000000024</c:v>
                </c:pt>
                <c:pt idx="135">
                  <c:v>11.92</c:v>
                </c:pt>
                <c:pt idx="136">
                  <c:v>11.58</c:v>
                </c:pt>
                <c:pt idx="137">
                  <c:v>10.629999999999999</c:v>
                </c:pt>
                <c:pt idx="138">
                  <c:v>10.06</c:v>
                </c:pt>
                <c:pt idx="139">
                  <c:v>9.620000000000001</c:v>
                </c:pt>
                <c:pt idx="140">
                  <c:v>9.61</c:v>
                </c:pt>
                <c:pt idx="141">
                  <c:v>8.27</c:v>
                </c:pt>
                <c:pt idx="142">
                  <c:v>8.4</c:v>
                </c:pt>
                <c:pt idx="143">
                  <c:v>8</c:v>
                </c:pt>
                <c:pt idx="144">
                  <c:v>7.5</c:v>
                </c:pt>
              </c:numCache>
            </c:numRef>
          </c:val>
        </c:ser>
        <c:marker val="1"/>
        <c:axId val="138885760"/>
        <c:axId val="141795712"/>
      </c:lineChart>
      <c:lineChart>
        <c:grouping val="standard"/>
        <c:ser>
          <c:idx val="2"/>
          <c:order val="1"/>
          <c:tx>
            <c:strRef>
              <c:f>Sheet1!$C$1</c:f>
              <c:strCache>
                <c:ptCount val="1"/>
                <c:pt idx="0">
                  <c:v>Female Orange Members</c:v>
                </c:pt>
              </c:strCache>
            </c:strRef>
          </c:tx>
          <c:dPt>
            <c:idx val="66"/>
            <c:spPr>
              <a:ln>
                <a:solidFill>
                  <a:schemeClr val="tx2"/>
                </a:solidFill>
              </a:ln>
            </c:spPr>
          </c:dPt>
          <c:val>
            <c:numRef>
              <c:f>Sheet1!$C$2:$C$146</c:f>
              <c:numCache>
                <c:formatCode>General</c:formatCode>
                <c:ptCount val="145"/>
                <c:pt idx="56">
                  <c:v>939</c:v>
                </c:pt>
                <c:pt idx="66" formatCode="0">
                  <c:v>3851.5</c:v>
                </c:pt>
                <c:pt idx="76">
                  <c:v>8707</c:v>
                </c:pt>
                <c:pt idx="96">
                  <c:v>9465.9074074074051</c:v>
                </c:pt>
                <c:pt idx="106">
                  <c:v>7920</c:v>
                </c:pt>
                <c:pt idx="116">
                  <c:v>7379</c:v>
                </c:pt>
                <c:pt idx="126">
                  <c:v>6442</c:v>
                </c:pt>
                <c:pt idx="136">
                  <c:v>4757</c:v>
                </c:pt>
                <c:pt idx="144">
                  <c:v>3256</c:v>
                </c:pt>
              </c:numCache>
            </c:numRef>
          </c:val>
        </c:ser>
        <c:marker val="1"/>
        <c:axId val="142842880"/>
        <c:axId val="142839808"/>
      </c:lineChart>
      <c:catAx>
        <c:axId val="138885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3480000"/>
          <a:lstStyle/>
          <a:p>
            <a:pPr>
              <a:defRPr sz="1400"/>
            </a:pPr>
            <a:endParaRPr lang="en-US"/>
          </a:p>
        </c:txPr>
        <c:crossAx val="141795712"/>
        <c:crosses val="autoZero"/>
        <c:auto val="1"/>
        <c:lblAlgn val="ctr"/>
        <c:lblOffset val="100"/>
      </c:catAx>
      <c:valAx>
        <c:axId val="1417957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% Catholic   </a:t>
                </a:r>
              </a:p>
            </c:rich>
          </c:tx>
          <c:layout>
            <c:manualLayout>
              <c:xMode val="edge"/>
              <c:yMode val="edge"/>
              <c:x val="2.1078517146141052E-2"/>
              <c:y val="0.41341727945163881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8885760"/>
        <c:crosses val="autoZero"/>
        <c:crossBetween val="between"/>
      </c:valAx>
      <c:valAx>
        <c:axId val="142839808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842880"/>
        <c:crosses val="max"/>
        <c:crossBetween val="between"/>
      </c:valAx>
      <c:catAx>
        <c:axId val="142842880"/>
        <c:scaling>
          <c:orientation val="minMax"/>
        </c:scaling>
        <c:delete val="1"/>
        <c:axPos val="b"/>
        <c:tickLblPos val="none"/>
        <c:crossAx val="14283980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54481430017326249"/>
          <c:y val="0.61860339487872129"/>
          <c:w val="0.30090448164828787"/>
          <c:h val="0.20039502477252841"/>
        </c:manualLayout>
      </c:layout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8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400"/>
            </a:pPr>
            <a:r>
              <a:rPr lang="en-GB" sz="2400"/>
              <a:t>Predictors of UKIP and BNP/Far Right Support 2009-12</a:t>
            </a:r>
          </a:p>
        </c:rich>
      </c:tx>
      <c:layout>
        <c:manualLayout>
          <c:xMode val="edge"/>
          <c:yMode val="edge"/>
          <c:x val="0.14486894839223713"/>
          <c:y val="0"/>
        </c:manualLayout>
      </c:layout>
    </c:title>
    <c:plotArea>
      <c:layout>
        <c:manualLayout>
          <c:layoutTarget val="inner"/>
          <c:xMode val="edge"/>
          <c:yMode val="edge"/>
          <c:x val="4.6264285861905063E-2"/>
          <c:y val="0.15124894852241605"/>
          <c:w val="0.84686217372434736"/>
          <c:h val="0.73277107436877054"/>
        </c:manualLayout>
      </c:layout>
      <c:barChart>
        <c:barDir val="bar"/>
        <c:grouping val="clustered"/>
        <c:ser>
          <c:idx val="0"/>
          <c:order val="0"/>
          <c:tx>
            <c:strRef>
              <c:f>Sheet3!$Z$16</c:f>
              <c:strCache>
                <c:ptCount val="1"/>
                <c:pt idx="0">
                  <c:v>Far Right (mainly BNP)</c:v>
                </c:pt>
              </c:strCache>
            </c:strRef>
          </c:tx>
          <c:cat>
            <c:strRef>
              <c:f>Sheet3!$Y$17:$Y$30</c:f>
              <c:strCache>
                <c:ptCount val="14"/>
                <c:pt idx="0">
                  <c:v>Age</c:v>
                </c:pt>
                <c:pt idx="1">
                  <c:v>Female</c:v>
                </c:pt>
                <c:pt idx="2">
                  <c:v>Ward % Minority</c:v>
                </c:pt>
                <c:pt idx="3">
                  <c:v>Ward % Renters</c:v>
                </c:pt>
                <c:pt idx="4">
                  <c:v>Ward Population Density</c:v>
                </c:pt>
                <c:pt idx="5">
                  <c:v>Income</c:v>
                </c:pt>
                <c:pt idx="6">
                  <c:v>Ward % White Other</c:v>
                </c:pt>
                <c:pt idx="7">
                  <c:v>Low social trust</c:v>
                </c:pt>
                <c:pt idx="8">
                  <c:v>English identifier</c:v>
                </c:pt>
                <c:pt idx="9">
                  <c:v>LA % Minority</c:v>
                </c:pt>
                <c:pt idx="10">
                  <c:v>Ward Minority Increase</c:v>
                </c:pt>
                <c:pt idx="11">
                  <c:v>Ward Deprivation</c:v>
                </c:pt>
                <c:pt idx="12">
                  <c:v>Lower class</c:v>
                </c:pt>
                <c:pt idx="13">
                  <c:v>Lower Education</c:v>
                </c:pt>
              </c:strCache>
            </c:strRef>
          </c:cat>
          <c:val>
            <c:numRef>
              <c:f>Sheet3!$Z$17:$Z$30</c:f>
              <c:numCache>
                <c:formatCode>General</c:formatCode>
                <c:ptCount val="14"/>
                <c:pt idx="0">
                  <c:v>-10.11</c:v>
                </c:pt>
                <c:pt idx="1">
                  <c:v>-8.6</c:v>
                </c:pt>
                <c:pt idx="2">
                  <c:v>-4.2300000000000004</c:v>
                </c:pt>
                <c:pt idx="3">
                  <c:v>-3.48</c:v>
                </c:pt>
                <c:pt idx="4">
                  <c:v>-2.06</c:v>
                </c:pt>
                <c:pt idx="5">
                  <c:v>1.03</c:v>
                </c:pt>
                <c:pt idx="6">
                  <c:v>1.54</c:v>
                </c:pt>
                <c:pt idx="7">
                  <c:v>2.8899999999999997</c:v>
                </c:pt>
                <c:pt idx="8">
                  <c:v>3</c:v>
                </c:pt>
                <c:pt idx="9">
                  <c:v>3.12</c:v>
                </c:pt>
                <c:pt idx="10">
                  <c:v>3.62</c:v>
                </c:pt>
                <c:pt idx="11">
                  <c:v>5.55</c:v>
                </c:pt>
                <c:pt idx="12">
                  <c:v>6.94</c:v>
                </c:pt>
                <c:pt idx="13">
                  <c:v>8.94</c:v>
                </c:pt>
              </c:numCache>
            </c:numRef>
          </c:val>
        </c:ser>
        <c:ser>
          <c:idx val="1"/>
          <c:order val="1"/>
          <c:tx>
            <c:strRef>
              <c:f>Sheet3!$AA$16</c:f>
              <c:strCache>
                <c:ptCount val="1"/>
                <c:pt idx="0">
                  <c:v>UKIP</c:v>
                </c:pt>
              </c:strCache>
            </c:strRef>
          </c:tx>
          <c:cat>
            <c:strRef>
              <c:f>Sheet3!$Y$17:$Y$30</c:f>
              <c:strCache>
                <c:ptCount val="14"/>
                <c:pt idx="0">
                  <c:v>Age</c:v>
                </c:pt>
                <c:pt idx="1">
                  <c:v>Female</c:v>
                </c:pt>
                <c:pt idx="2">
                  <c:v>Ward % Minority</c:v>
                </c:pt>
                <c:pt idx="3">
                  <c:v>Ward % Renters</c:v>
                </c:pt>
                <c:pt idx="4">
                  <c:v>Ward Population Density</c:v>
                </c:pt>
                <c:pt idx="5">
                  <c:v>Income</c:v>
                </c:pt>
                <c:pt idx="6">
                  <c:v>Ward % White Other</c:v>
                </c:pt>
                <c:pt idx="7">
                  <c:v>Low social trust</c:v>
                </c:pt>
                <c:pt idx="8">
                  <c:v>English identifier</c:v>
                </c:pt>
                <c:pt idx="9">
                  <c:v>LA % Minority</c:v>
                </c:pt>
                <c:pt idx="10">
                  <c:v>Ward Minority Increase</c:v>
                </c:pt>
                <c:pt idx="11">
                  <c:v>Ward Deprivation</c:v>
                </c:pt>
                <c:pt idx="12">
                  <c:v>Lower class</c:v>
                </c:pt>
                <c:pt idx="13">
                  <c:v>Lower Education</c:v>
                </c:pt>
              </c:strCache>
            </c:strRef>
          </c:cat>
          <c:val>
            <c:numRef>
              <c:f>Sheet3!$AA$17:$AA$30</c:f>
              <c:numCache>
                <c:formatCode>General</c:formatCode>
                <c:ptCount val="14"/>
                <c:pt idx="0">
                  <c:v>2.3899999999999997</c:v>
                </c:pt>
                <c:pt idx="1">
                  <c:v>-5.09</c:v>
                </c:pt>
                <c:pt idx="2">
                  <c:v>-3.86</c:v>
                </c:pt>
                <c:pt idx="3">
                  <c:v>-0.67000000000000082</c:v>
                </c:pt>
                <c:pt idx="4">
                  <c:v>6.0000000000000032E-2</c:v>
                </c:pt>
                <c:pt idx="5">
                  <c:v>-2.5299999999999998</c:v>
                </c:pt>
                <c:pt idx="6">
                  <c:v>0.95000000000000051</c:v>
                </c:pt>
                <c:pt idx="7">
                  <c:v>1.0000000000000005E-2</c:v>
                </c:pt>
                <c:pt idx="8">
                  <c:v>5.3599999999999985</c:v>
                </c:pt>
                <c:pt idx="9">
                  <c:v>0</c:v>
                </c:pt>
                <c:pt idx="10">
                  <c:v>3.51</c:v>
                </c:pt>
                <c:pt idx="11">
                  <c:v>0.45</c:v>
                </c:pt>
                <c:pt idx="12">
                  <c:v>1.72</c:v>
                </c:pt>
                <c:pt idx="13">
                  <c:v>2.0099999999999998</c:v>
                </c:pt>
              </c:numCache>
            </c:numRef>
          </c:val>
        </c:ser>
        <c:axId val="124225792"/>
        <c:axId val="124334848"/>
      </c:barChart>
      <c:catAx>
        <c:axId val="1242257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4334848"/>
        <c:crosses val="autoZero"/>
        <c:auto val="1"/>
        <c:lblAlgn val="ctr"/>
        <c:lblOffset val="100"/>
      </c:catAx>
      <c:valAx>
        <c:axId val="124334848"/>
        <c:scaling>
          <c:orientation val="minMax"/>
          <c:max val="9"/>
          <c:min val="-11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2257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000"/>
            </a:pPr>
            <a:r>
              <a:rPr lang="en-GB" sz="2000"/>
              <a:t>Predictors of BNP and UKIP Combined </a:t>
            </a:r>
            <a:r>
              <a:rPr lang="en-GB" sz="2000" baseline="0"/>
              <a:t> Vote among whites, Ward level, Local Elections 2010-12</a:t>
            </a:r>
            <a:endParaRPr lang="en-GB" sz="2000"/>
          </a:p>
        </c:rich>
      </c:tx>
      <c:layout/>
    </c:title>
    <c:plotArea>
      <c:layout>
        <c:manualLayout>
          <c:layoutTarget val="inner"/>
          <c:xMode val="edge"/>
          <c:yMode val="edge"/>
          <c:x val="3.6257426305466335E-2"/>
          <c:y val="0.17136288998357962"/>
          <c:w val="0.93053090385362458"/>
          <c:h val="0.70367273056385971"/>
        </c:manualLayout>
      </c:layout>
      <c:barChart>
        <c:barDir val="bar"/>
        <c:grouping val="clustered"/>
        <c:ser>
          <c:idx val="0"/>
          <c:order val="0"/>
          <c:tx>
            <c:strRef>
              <c:f>graphing!$L$19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graphing!$K$20:$K$24</c:f>
              <c:strCache>
                <c:ptCount val="5"/>
                <c:pt idx="0">
                  <c:v>% Degrees</c:v>
                </c:pt>
                <c:pt idx="1">
                  <c:v>% Minorities in ward</c:v>
                </c:pt>
                <c:pt idx="2">
                  <c:v>% Agricultural sector</c:v>
                </c:pt>
                <c:pt idx="3">
                  <c:v>% Minorities in LA</c:v>
                </c:pt>
                <c:pt idx="4">
                  <c:v>Local Authority (LA) minority  increase</c:v>
                </c:pt>
              </c:strCache>
            </c:strRef>
          </c:cat>
          <c:val>
            <c:numRef>
              <c:f>graphing!$L$20:$L$24</c:f>
              <c:numCache>
                <c:formatCode>General</c:formatCode>
                <c:ptCount val="5"/>
                <c:pt idx="0">
                  <c:v>-0.73000000000000065</c:v>
                </c:pt>
                <c:pt idx="1">
                  <c:v>-4.91</c:v>
                </c:pt>
                <c:pt idx="2">
                  <c:v>-2.46</c:v>
                </c:pt>
                <c:pt idx="3">
                  <c:v>3.8899999999999997</c:v>
                </c:pt>
                <c:pt idx="4">
                  <c:v>1.41</c:v>
                </c:pt>
              </c:numCache>
            </c:numRef>
          </c:val>
        </c:ser>
        <c:ser>
          <c:idx val="1"/>
          <c:order val="1"/>
          <c:tx>
            <c:strRef>
              <c:f>graphing!$M$19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graphing!$K$20:$K$24</c:f>
              <c:strCache>
                <c:ptCount val="5"/>
                <c:pt idx="0">
                  <c:v>% Degrees</c:v>
                </c:pt>
                <c:pt idx="1">
                  <c:v>% Minorities in ward</c:v>
                </c:pt>
                <c:pt idx="2">
                  <c:v>% Agricultural sector</c:v>
                </c:pt>
                <c:pt idx="3">
                  <c:v>% Minorities in LA</c:v>
                </c:pt>
                <c:pt idx="4">
                  <c:v>Local Authority (LA) minority  increase</c:v>
                </c:pt>
              </c:strCache>
            </c:strRef>
          </c:cat>
          <c:val>
            <c:numRef>
              <c:f>graphing!$M$20:$M$24</c:f>
              <c:numCache>
                <c:formatCode>General</c:formatCode>
                <c:ptCount val="5"/>
                <c:pt idx="0">
                  <c:v>-3.12</c:v>
                </c:pt>
                <c:pt idx="1">
                  <c:v>-2.19</c:v>
                </c:pt>
                <c:pt idx="2">
                  <c:v>-2.17</c:v>
                </c:pt>
                <c:pt idx="3">
                  <c:v>2.6</c:v>
                </c:pt>
                <c:pt idx="4">
                  <c:v>1.77</c:v>
                </c:pt>
              </c:numCache>
            </c:numRef>
          </c:val>
        </c:ser>
        <c:ser>
          <c:idx val="2"/>
          <c:order val="2"/>
          <c:tx>
            <c:strRef>
              <c:f>graphing!$N$19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graphing!$K$20:$K$24</c:f>
              <c:strCache>
                <c:ptCount val="5"/>
                <c:pt idx="0">
                  <c:v>% Degrees</c:v>
                </c:pt>
                <c:pt idx="1">
                  <c:v>% Minorities in ward</c:v>
                </c:pt>
                <c:pt idx="2">
                  <c:v>% Agricultural sector</c:v>
                </c:pt>
                <c:pt idx="3">
                  <c:v>% Minorities in LA</c:v>
                </c:pt>
                <c:pt idx="4">
                  <c:v>Local Authority (LA) minority  increase</c:v>
                </c:pt>
              </c:strCache>
            </c:strRef>
          </c:cat>
          <c:val>
            <c:numRef>
              <c:f>graphing!$N$20:$N$24</c:f>
              <c:numCache>
                <c:formatCode>General</c:formatCode>
                <c:ptCount val="5"/>
                <c:pt idx="0">
                  <c:v>-2.5299999999999998</c:v>
                </c:pt>
                <c:pt idx="1">
                  <c:v>-0.25</c:v>
                </c:pt>
                <c:pt idx="2">
                  <c:v>-1.55</c:v>
                </c:pt>
                <c:pt idx="3">
                  <c:v>1.8</c:v>
                </c:pt>
                <c:pt idx="4">
                  <c:v>2.09</c:v>
                </c:pt>
              </c:numCache>
            </c:numRef>
          </c:val>
        </c:ser>
        <c:axId val="124851712"/>
        <c:axId val="124853248"/>
      </c:barChart>
      <c:catAx>
        <c:axId val="1248517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24853248"/>
        <c:crosses val="autoZero"/>
        <c:auto val="1"/>
        <c:lblAlgn val="ctr"/>
        <c:lblOffset val="100"/>
      </c:catAx>
      <c:valAx>
        <c:axId val="124853248"/>
        <c:scaling>
          <c:orientation val="minMax"/>
          <c:max val="4"/>
          <c:min val="-5"/>
        </c:scaling>
        <c:axPos val="b"/>
        <c:majorGridlines/>
        <c:numFmt formatCode="General" sourceLinked="1"/>
        <c:majorTickMark val="none"/>
        <c:tickLblPos val="nextTo"/>
        <c:crossAx val="12485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3165145873011"/>
          <c:y val="0.48510867176086508"/>
          <c:w val="8.9685892151569732E-2"/>
          <c:h val="0.17815678212637398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Ethnic Composition</a:t>
            </a:r>
            <a:r>
              <a:rPr lang="en-GB" baseline="0"/>
              <a:t> of England &amp; Wales by Age Group, 2011</a:t>
            </a:r>
            <a:endParaRPr lang="en-GB"/>
          </a:p>
        </c:rich>
      </c:tx>
      <c:layout/>
    </c:title>
    <c:plotArea>
      <c:layout/>
      <c:areaChart>
        <c:grouping val="stacked"/>
        <c:ser>
          <c:idx val="0"/>
          <c:order val="0"/>
          <c:tx>
            <c:strRef>
              <c:f>Sheet1!$F$3</c:f>
              <c:strCache>
                <c:ptCount val="1"/>
                <c:pt idx="0">
                  <c:v>White British</c:v>
                </c:pt>
              </c:strCache>
            </c:strRef>
          </c:tx>
          <c:cat>
            <c:strRef>
              <c:f>Sheet1!$E$4:$E$12</c:f>
              <c:strCache>
                <c:ptCount val="9"/>
                <c:pt idx="0">
                  <c:v>under 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81+</c:v>
                </c:pt>
              </c:strCache>
            </c:strRef>
          </c:cat>
          <c:val>
            <c:numRef>
              <c:f>Sheet1!$F$4:$F$12</c:f>
              <c:numCache>
                <c:formatCode>General</c:formatCode>
                <c:ptCount val="9"/>
                <c:pt idx="0">
                  <c:v>73.36</c:v>
                </c:pt>
                <c:pt idx="1">
                  <c:v>77.679999999999978</c:v>
                </c:pt>
                <c:pt idx="2">
                  <c:v>69.31</c:v>
                </c:pt>
                <c:pt idx="3">
                  <c:v>69.66</c:v>
                </c:pt>
                <c:pt idx="4">
                  <c:v>80.430000000000007</c:v>
                </c:pt>
                <c:pt idx="5">
                  <c:v>84.14</c:v>
                </c:pt>
                <c:pt idx="6">
                  <c:v>89.28</c:v>
                </c:pt>
                <c:pt idx="7">
                  <c:v>88.81</c:v>
                </c:pt>
                <c:pt idx="8">
                  <c:v>92.52</c:v>
                </c:pt>
              </c:numCache>
            </c:numRef>
          </c:val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Minority</c:v>
                </c:pt>
              </c:strCache>
            </c:strRef>
          </c:tx>
          <c:cat>
            <c:strRef>
              <c:f>Sheet1!$E$4:$E$12</c:f>
              <c:strCache>
                <c:ptCount val="9"/>
                <c:pt idx="0">
                  <c:v>under 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81+</c:v>
                </c:pt>
              </c:strCache>
            </c:strRef>
          </c:cat>
          <c:val>
            <c:numRef>
              <c:f>Sheet1!$G$4:$G$12</c:f>
              <c:numCache>
                <c:formatCode>General</c:formatCode>
                <c:ptCount val="9"/>
                <c:pt idx="0">
                  <c:v>21.51</c:v>
                </c:pt>
                <c:pt idx="1">
                  <c:v>17.829999999999988</c:v>
                </c:pt>
                <c:pt idx="2">
                  <c:v>20.130000000000031</c:v>
                </c:pt>
                <c:pt idx="3">
                  <c:v>20.64</c:v>
                </c:pt>
                <c:pt idx="4">
                  <c:v>14.48</c:v>
                </c:pt>
                <c:pt idx="5">
                  <c:v>11.68</c:v>
                </c:pt>
                <c:pt idx="6">
                  <c:v>7.1599999999999975</c:v>
                </c:pt>
                <c:pt idx="7">
                  <c:v>7.37</c:v>
                </c:pt>
                <c:pt idx="8">
                  <c:v>3.7600000000000002</c:v>
                </c:pt>
              </c:numCache>
            </c:numRef>
          </c:val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White Other</c:v>
                </c:pt>
              </c:strCache>
            </c:strRef>
          </c:tx>
          <c:cat>
            <c:strRef>
              <c:f>Sheet1!$E$4:$E$12</c:f>
              <c:strCache>
                <c:ptCount val="9"/>
                <c:pt idx="0">
                  <c:v>under 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81+</c:v>
                </c:pt>
              </c:strCache>
            </c:strRef>
          </c:cat>
          <c:val>
            <c:numRef>
              <c:f>Sheet1!$H$4:$H$12</c:f>
              <c:numCache>
                <c:formatCode>General</c:formatCode>
                <c:ptCount val="9"/>
                <c:pt idx="0">
                  <c:v>4.22</c:v>
                </c:pt>
                <c:pt idx="1">
                  <c:v>2.9299999999999997</c:v>
                </c:pt>
                <c:pt idx="2">
                  <c:v>8.4700000000000006</c:v>
                </c:pt>
                <c:pt idx="3">
                  <c:v>8.76</c:v>
                </c:pt>
                <c:pt idx="4">
                  <c:v>4.0599999999999996</c:v>
                </c:pt>
                <c:pt idx="5">
                  <c:v>3</c:v>
                </c:pt>
                <c:pt idx="6">
                  <c:v>2.04</c:v>
                </c:pt>
                <c:pt idx="7">
                  <c:v>1.84</c:v>
                </c:pt>
                <c:pt idx="8">
                  <c:v>2.14</c:v>
                </c:pt>
              </c:numCache>
            </c:numRef>
          </c:val>
        </c:ser>
        <c:axId val="124874752"/>
        <c:axId val="132897408"/>
      </c:areaChart>
      <c:catAx>
        <c:axId val="1248747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32897408"/>
        <c:crosses val="autoZero"/>
        <c:auto val="1"/>
        <c:lblAlgn val="ctr"/>
        <c:lblOffset val="100"/>
      </c:catAx>
      <c:valAx>
        <c:axId val="132897408"/>
        <c:scaling>
          <c:orientation val="minMax"/>
          <c:max val="10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2487475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Catholic % and Female Orange Membership, Scotland, 1855-2001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355308527610519"/>
          <c:y val="0.15716947571636281"/>
          <c:w val="0.79225121369632934"/>
          <c:h val="0.73504370837942989"/>
        </c:manualLayout>
      </c:layout>
      <c:lineChart>
        <c:grouping val="standard"/>
        <c:ser>
          <c:idx val="1"/>
          <c:order val="0"/>
          <c:tx>
            <c:strRef>
              <c:f>Sheet1!$B$1</c:f>
              <c:strCache>
                <c:ptCount val="1"/>
                <c:pt idx="0">
                  <c:v>% Catholic</c:v>
                </c:pt>
              </c:strCache>
            </c:strRef>
          </c:tx>
          <c:cat>
            <c:numRef>
              <c:f>Sheet1!$A$2:$A$146</c:f>
              <c:numCache>
                <c:formatCode>General</c:formatCode>
                <c:ptCount val="145"/>
                <c:pt idx="0">
                  <c:v>1855</c:v>
                </c:pt>
                <c:pt idx="1">
                  <c:v>1856</c:v>
                </c:pt>
                <c:pt idx="2">
                  <c:v>1857</c:v>
                </c:pt>
                <c:pt idx="3">
                  <c:v>1858</c:v>
                </c:pt>
                <c:pt idx="4">
                  <c:v>1859</c:v>
                </c:pt>
                <c:pt idx="5">
                  <c:v>1860</c:v>
                </c:pt>
                <c:pt idx="6">
                  <c:v>1861</c:v>
                </c:pt>
                <c:pt idx="7">
                  <c:v>1862</c:v>
                </c:pt>
                <c:pt idx="8">
                  <c:v>1863</c:v>
                </c:pt>
                <c:pt idx="9">
                  <c:v>1864</c:v>
                </c:pt>
                <c:pt idx="10">
                  <c:v>1865</c:v>
                </c:pt>
                <c:pt idx="11">
                  <c:v>1866</c:v>
                </c:pt>
                <c:pt idx="12">
                  <c:v>1867</c:v>
                </c:pt>
                <c:pt idx="13">
                  <c:v>1868</c:v>
                </c:pt>
                <c:pt idx="14">
                  <c:v>1869</c:v>
                </c:pt>
                <c:pt idx="15">
                  <c:v>1870</c:v>
                </c:pt>
                <c:pt idx="16">
                  <c:v>1871</c:v>
                </c:pt>
                <c:pt idx="17">
                  <c:v>1872</c:v>
                </c:pt>
                <c:pt idx="18">
                  <c:v>1873</c:v>
                </c:pt>
                <c:pt idx="19">
                  <c:v>1874</c:v>
                </c:pt>
                <c:pt idx="20">
                  <c:v>1875</c:v>
                </c:pt>
                <c:pt idx="21">
                  <c:v>1876</c:v>
                </c:pt>
                <c:pt idx="22">
                  <c:v>1877</c:v>
                </c:pt>
                <c:pt idx="23">
                  <c:v>1878</c:v>
                </c:pt>
                <c:pt idx="24">
                  <c:v>1879</c:v>
                </c:pt>
                <c:pt idx="25">
                  <c:v>1880</c:v>
                </c:pt>
                <c:pt idx="26">
                  <c:v>1881</c:v>
                </c:pt>
                <c:pt idx="27">
                  <c:v>1882</c:v>
                </c:pt>
                <c:pt idx="28">
                  <c:v>1883</c:v>
                </c:pt>
                <c:pt idx="29">
                  <c:v>1884</c:v>
                </c:pt>
                <c:pt idx="30">
                  <c:v>1885</c:v>
                </c:pt>
                <c:pt idx="31">
                  <c:v>1886</c:v>
                </c:pt>
                <c:pt idx="32">
                  <c:v>1887</c:v>
                </c:pt>
                <c:pt idx="33">
                  <c:v>1888</c:v>
                </c:pt>
                <c:pt idx="34">
                  <c:v>1889</c:v>
                </c:pt>
                <c:pt idx="35">
                  <c:v>1890</c:v>
                </c:pt>
                <c:pt idx="36">
                  <c:v>1891</c:v>
                </c:pt>
                <c:pt idx="37">
                  <c:v>1892</c:v>
                </c:pt>
                <c:pt idx="38">
                  <c:v>1893</c:v>
                </c:pt>
                <c:pt idx="39">
                  <c:v>1894</c:v>
                </c:pt>
                <c:pt idx="40">
                  <c:v>1895</c:v>
                </c:pt>
                <c:pt idx="41">
                  <c:v>1896</c:v>
                </c:pt>
                <c:pt idx="42">
                  <c:v>1897</c:v>
                </c:pt>
                <c:pt idx="43">
                  <c:v>1898</c:v>
                </c:pt>
                <c:pt idx="44">
                  <c:v>1899</c:v>
                </c:pt>
                <c:pt idx="45">
                  <c:v>1900</c:v>
                </c:pt>
                <c:pt idx="46">
                  <c:v>1901</c:v>
                </c:pt>
                <c:pt idx="47">
                  <c:v>1902</c:v>
                </c:pt>
                <c:pt idx="48">
                  <c:v>1903</c:v>
                </c:pt>
                <c:pt idx="49">
                  <c:v>1904</c:v>
                </c:pt>
                <c:pt idx="50">
                  <c:v>1905</c:v>
                </c:pt>
                <c:pt idx="51">
                  <c:v>1906</c:v>
                </c:pt>
                <c:pt idx="52">
                  <c:v>1907</c:v>
                </c:pt>
                <c:pt idx="53">
                  <c:v>1908</c:v>
                </c:pt>
                <c:pt idx="54">
                  <c:v>1909</c:v>
                </c:pt>
                <c:pt idx="55">
                  <c:v>1910</c:v>
                </c:pt>
                <c:pt idx="56">
                  <c:v>1911</c:v>
                </c:pt>
                <c:pt idx="57">
                  <c:v>1912</c:v>
                </c:pt>
                <c:pt idx="58">
                  <c:v>1913</c:v>
                </c:pt>
                <c:pt idx="59">
                  <c:v>1914</c:v>
                </c:pt>
                <c:pt idx="60">
                  <c:v>1915</c:v>
                </c:pt>
                <c:pt idx="61">
                  <c:v>1916</c:v>
                </c:pt>
                <c:pt idx="62">
                  <c:v>1917</c:v>
                </c:pt>
                <c:pt idx="63">
                  <c:v>1918</c:v>
                </c:pt>
                <c:pt idx="64">
                  <c:v>1919</c:v>
                </c:pt>
                <c:pt idx="65">
                  <c:v>1920</c:v>
                </c:pt>
                <c:pt idx="66">
                  <c:v>1921</c:v>
                </c:pt>
                <c:pt idx="67">
                  <c:v>1922</c:v>
                </c:pt>
                <c:pt idx="68">
                  <c:v>1923</c:v>
                </c:pt>
                <c:pt idx="69">
                  <c:v>1924</c:v>
                </c:pt>
                <c:pt idx="70">
                  <c:v>1925</c:v>
                </c:pt>
                <c:pt idx="71">
                  <c:v>1926</c:v>
                </c:pt>
                <c:pt idx="72">
                  <c:v>1927</c:v>
                </c:pt>
                <c:pt idx="73">
                  <c:v>1928</c:v>
                </c:pt>
                <c:pt idx="74">
                  <c:v>1929</c:v>
                </c:pt>
                <c:pt idx="75">
                  <c:v>1930</c:v>
                </c:pt>
                <c:pt idx="76">
                  <c:v>1931</c:v>
                </c:pt>
                <c:pt idx="77">
                  <c:v>1932</c:v>
                </c:pt>
                <c:pt idx="78">
                  <c:v>1933</c:v>
                </c:pt>
                <c:pt idx="79">
                  <c:v>1934</c:v>
                </c:pt>
                <c:pt idx="80">
                  <c:v>1935</c:v>
                </c:pt>
                <c:pt idx="81">
                  <c:v>1936</c:v>
                </c:pt>
                <c:pt idx="82">
                  <c:v>1937</c:v>
                </c:pt>
                <c:pt idx="83">
                  <c:v>1938</c:v>
                </c:pt>
                <c:pt idx="84">
                  <c:v>1939</c:v>
                </c:pt>
                <c:pt idx="85">
                  <c:v>1940</c:v>
                </c:pt>
                <c:pt idx="86">
                  <c:v>1941</c:v>
                </c:pt>
                <c:pt idx="87">
                  <c:v>1942</c:v>
                </c:pt>
                <c:pt idx="88">
                  <c:v>1943</c:v>
                </c:pt>
                <c:pt idx="89">
                  <c:v>1944</c:v>
                </c:pt>
                <c:pt idx="90">
                  <c:v>1945</c:v>
                </c:pt>
                <c:pt idx="91">
                  <c:v>1946</c:v>
                </c:pt>
                <c:pt idx="92">
                  <c:v>1947</c:v>
                </c:pt>
                <c:pt idx="93">
                  <c:v>1948</c:v>
                </c:pt>
                <c:pt idx="94">
                  <c:v>1949</c:v>
                </c:pt>
                <c:pt idx="95">
                  <c:v>1950</c:v>
                </c:pt>
                <c:pt idx="96">
                  <c:v>1951</c:v>
                </c:pt>
                <c:pt idx="97">
                  <c:v>1952</c:v>
                </c:pt>
                <c:pt idx="98">
                  <c:v>1953</c:v>
                </c:pt>
                <c:pt idx="99">
                  <c:v>1954</c:v>
                </c:pt>
                <c:pt idx="100">
                  <c:v>1955</c:v>
                </c:pt>
                <c:pt idx="101">
                  <c:v>1956</c:v>
                </c:pt>
                <c:pt idx="102">
                  <c:v>1957</c:v>
                </c:pt>
                <c:pt idx="103">
                  <c:v>1958</c:v>
                </c:pt>
                <c:pt idx="104">
                  <c:v>1959</c:v>
                </c:pt>
                <c:pt idx="105">
                  <c:v>1960</c:v>
                </c:pt>
                <c:pt idx="106">
                  <c:v>1961</c:v>
                </c:pt>
                <c:pt idx="107">
                  <c:v>1962</c:v>
                </c:pt>
                <c:pt idx="108">
                  <c:v>1963</c:v>
                </c:pt>
                <c:pt idx="109">
                  <c:v>1964</c:v>
                </c:pt>
                <c:pt idx="110">
                  <c:v>1965</c:v>
                </c:pt>
                <c:pt idx="111">
                  <c:v>1966</c:v>
                </c:pt>
                <c:pt idx="112">
                  <c:v>1967</c:v>
                </c:pt>
                <c:pt idx="113">
                  <c:v>1968</c:v>
                </c:pt>
                <c:pt idx="114">
                  <c:v>1969</c:v>
                </c:pt>
                <c:pt idx="115">
                  <c:v>1970</c:v>
                </c:pt>
                <c:pt idx="116">
                  <c:v>1971</c:v>
                </c:pt>
                <c:pt idx="117">
                  <c:v>1972</c:v>
                </c:pt>
                <c:pt idx="118">
                  <c:v>1973</c:v>
                </c:pt>
                <c:pt idx="119">
                  <c:v>1974</c:v>
                </c:pt>
                <c:pt idx="120">
                  <c:v>1975</c:v>
                </c:pt>
                <c:pt idx="121">
                  <c:v>1976</c:v>
                </c:pt>
                <c:pt idx="122">
                  <c:v>1977</c:v>
                </c:pt>
                <c:pt idx="123">
                  <c:v>1978</c:v>
                </c:pt>
                <c:pt idx="124">
                  <c:v>1979</c:v>
                </c:pt>
                <c:pt idx="125">
                  <c:v>1980</c:v>
                </c:pt>
                <c:pt idx="126">
                  <c:v>1981</c:v>
                </c:pt>
                <c:pt idx="127">
                  <c:v>1982</c:v>
                </c:pt>
                <c:pt idx="128">
                  <c:v>1983</c:v>
                </c:pt>
                <c:pt idx="129">
                  <c:v>1984</c:v>
                </c:pt>
                <c:pt idx="130">
                  <c:v>1985</c:v>
                </c:pt>
                <c:pt idx="131">
                  <c:v>1986</c:v>
                </c:pt>
                <c:pt idx="132">
                  <c:v>1987</c:v>
                </c:pt>
                <c:pt idx="133">
                  <c:v>1988</c:v>
                </c:pt>
                <c:pt idx="134">
                  <c:v>1989</c:v>
                </c:pt>
                <c:pt idx="135">
                  <c:v>1990</c:v>
                </c:pt>
                <c:pt idx="136">
                  <c:v>1991</c:v>
                </c:pt>
                <c:pt idx="137">
                  <c:v>1992</c:v>
                </c:pt>
                <c:pt idx="138">
                  <c:v>1993</c:v>
                </c:pt>
                <c:pt idx="139">
                  <c:v>1994</c:v>
                </c:pt>
                <c:pt idx="140">
                  <c:v>1995</c:v>
                </c:pt>
                <c:pt idx="141">
                  <c:v>1996</c:v>
                </c:pt>
                <c:pt idx="142">
                  <c:v>1997</c:v>
                </c:pt>
                <c:pt idx="143">
                  <c:v>1998</c:v>
                </c:pt>
                <c:pt idx="144">
                  <c:v>1999</c:v>
                </c:pt>
              </c:numCache>
            </c:numRef>
          </c:cat>
          <c:val>
            <c:numRef>
              <c:f>Sheet1!$B$2:$B$146</c:f>
              <c:numCache>
                <c:formatCode>General</c:formatCode>
                <c:ptCount val="145"/>
                <c:pt idx="0">
                  <c:v>9.2800000000000011</c:v>
                </c:pt>
                <c:pt idx="1">
                  <c:v>9.42</c:v>
                </c:pt>
                <c:pt idx="2">
                  <c:v>8.98</c:v>
                </c:pt>
                <c:pt idx="3">
                  <c:v>8.629999999999999</c:v>
                </c:pt>
                <c:pt idx="4">
                  <c:v>8.59</c:v>
                </c:pt>
                <c:pt idx="5">
                  <c:v>8.75</c:v>
                </c:pt>
                <c:pt idx="6">
                  <c:v>8.6399999999999988</c:v>
                </c:pt>
                <c:pt idx="7">
                  <c:v>8.6399999999999988</c:v>
                </c:pt>
                <c:pt idx="8">
                  <c:v>9.5300000000000011</c:v>
                </c:pt>
                <c:pt idx="9">
                  <c:v>10.02</c:v>
                </c:pt>
                <c:pt idx="10">
                  <c:v>10.16</c:v>
                </c:pt>
                <c:pt idx="11">
                  <c:v>9.5400000000000009</c:v>
                </c:pt>
                <c:pt idx="12">
                  <c:v>9.02</c:v>
                </c:pt>
                <c:pt idx="13">
                  <c:v>8.57</c:v>
                </c:pt>
                <c:pt idx="14">
                  <c:v>9.2299999999999986</c:v>
                </c:pt>
                <c:pt idx="15">
                  <c:v>8.89</c:v>
                </c:pt>
                <c:pt idx="16">
                  <c:v>8.69</c:v>
                </c:pt>
                <c:pt idx="17">
                  <c:v>9.6</c:v>
                </c:pt>
                <c:pt idx="18">
                  <c:v>9.16</c:v>
                </c:pt>
                <c:pt idx="19">
                  <c:v>8.59</c:v>
                </c:pt>
                <c:pt idx="20">
                  <c:v>8.68</c:v>
                </c:pt>
                <c:pt idx="21">
                  <c:v>8.57</c:v>
                </c:pt>
                <c:pt idx="22">
                  <c:v>9.17</c:v>
                </c:pt>
                <c:pt idx="23">
                  <c:v>8.9600000000000026</c:v>
                </c:pt>
                <c:pt idx="24">
                  <c:v>9.2299999999999986</c:v>
                </c:pt>
                <c:pt idx="25">
                  <c:v>9.5300000000000011</c:v>
                </c:pt>
                <c:pt idx="26">
                  <c:v>9.76</c:v>
                </c:pt>
                <c:pt idx="27">
                  <c:v>10.139999999999999</c:v>
                </c:pt>
                <c:pt idx="28">
                  <c:v>10.15</c:v>
                </c:pt>
                <c:pt idx="29">
                  <c:v>9.98</c:v>
                </c:pt>
                <c:pt idx="30">
                  <c:v>9.65</c:v>
                </c:pt>
                <c:pt idx="31">
                  <c:v>9.1399999999999988</c:v>
                </c:pt>
                <c:pt idx="32">
                  <c:v>9.7399999999999984</c:v>
                </c:pt>
                <c:pt idx="33">
                  <c:v>9.7399999999999984</c:v>
                </c:pt>
                <c:pt idx="34">
                  <c:v>10.07</c:v>
                </c:pt>
                <c:pt idx="35">
                  <c:v>10.16</c:v>
                </c:pt>
                <c:pt idx="36">
                  <c:v>9.620000000000001</c:v>
                </c:pt>
                <c:pt idx="37">
                  <c:v>9.94</c:v>
                </c:pt>
                <c:pt idx="38">
                  <c:v>9.17</c:v>
                </c:pt>
                <c:pt idx="39">
                  <c:v>9.4500000000000028</c:v>
                </c:pt>
                <c:pt idx="40">
                  <c:v>10.050000000000002</c:v>
                </c:pt>
                <c:pt idx="41">
                  <c:v>9.8800000000000008</c:v>
                </c:pt>
                <c:pt idx="42">
                  <c:v>9.75</c:v>
                </c:pt>
                <c:pt idx="43">
                  <c:v>9.629999999999999</c:v>
                </c:pt>
                <c:pt idx="44">
                  <c:v>10.370000000000006</c:v>
                </c:pt>
                <c:pt idx="45">
                  <c:v>10.239999999999998</c:v>
                </c:pt>
                <c:pt idx="46">
                  <c:v>10.139999999999999</c:v>
                </c:pt>
                <c:pt idx="47">
                  <c:v>10.46</c:v>
                </c:pt>
                <c:pt idx="48">
                  <c:v>10.78</c:v>
                </c:pt>
                <c:pt idx="49">
                  <c:v>10.31</c:v>
                </c:pt>
                <c:pt idx="50">
                  <c:v>10.8</c:v>
                </c:pt>
                <c:pt idx="51">
                  <c:v>10.99</c:v>
                </c:pt>
                <c:pt idx="52">
                  <c:v>10.62</c:v>
                </c:pt>
                <c:pt idx="53">
                  <c:v>10.350000000000023</c:v>
                </c:pt>
                <c:pt idx="54">
                  <c:v>9.8800000000000008</c:v>
                </c:pt>
                <c:pt idx="55">
                  <c:v>10.26</c:v>
                </c:pt>
                <c:pt idx="56">
                  <c:v>10.69</c:v>
                </c:pt>
                <c:pt idx="57">
                  <c:v>11.1</c:v>
                </c:pt>
                <c:pt idx="58">
                  <c:v>11.76</c:v>
                </c:pt>
                <c:pt idx="59">
                  <c:v>11.28</c:v>
                </c:pt>
                <c:pt idx="60">
                  <c:v>10.78</c:v>
                </c:pt>
                <c:pt idx="61">
                  <c:v>11.5</c:v>
                </c:pt>
                <c:pt idx="62">
                  <c:v>11.27</c:v>
                </c:pt>
                <c:pt idx="63">
                  <c:v>10.97</c:v>
                </c:pt>
                <c:pt idx="64">
                  <c:v>10.58</c:v>
                </c:pt>
                <c:pt idx="65">
                  <c:v>11.4</c:v>
                </c:pt>
                <c:pt idx="66">
                  <c:v>10.76</c:v>
                </c:pt>
                <c:pt idx="67">
                  <c:v>10.850000000000023</c:v>
                </c:pt>
                <c:pt idx="68">
                  <c:v>11.46</c:v>
                </c:pt>
                <c:pt idx="69">
                  <c:v>11.91</c:v>
                </c:pt>
                <c:pt idx="70">
                  <c:v>11.91</c:v>
                </c:pt>
                <c:pt idx="71">
                  <c:v>11.46</c:v>
                </c:pt>
                <c:pt idx="72">
                  <c:v>11.69</c:v>
                </c:pt>
                <c:pt idx="73">
                  <c:v>11.950000000000006</c:v>
                </c:pt>
                <c:pt idx="74">
                  <c:v>11.91</c:v>
                </c:pt>
                <c:pt idx="75">
                  <c:v>12.49</c:v>
                </c:pt>
                <c:pt idx="76">
                  <c:v>12.6</c:v>
                </c:pt>
                <c:pt idx="77">
                  <c:v>13.11</c:v>
                </c:pt>
                <c:pt idx="78">
                  <c:v>13.38</c:v>
                </c:pt>
                <c:pt idx="79">
                  <c:v>13.229999999999999</c:v>
                </c:pt>
                <c:pt idx="80">
                  <c:v>13.34</c:v>
                </c:pt>
                <c:pt idx="81">
                  <c:v>13</c:v>
                </c:pt>
                <c:pt idx="82">
                  <c:v>12.709999999999999</c:v>
                </c:pt>
                <c:pt idx="83">
                  <c:v>12.29</c:v>
                </c:pt>
                <c:pt idx="84">
                  <c:v>12.39</c:v>
                </c:pt>
                <c:pt idx="85">
                  <c:v>13.51</c:v>
                </c:pt>
                <c:pt idx="86">
                  <c:v>13.19</c:v>
                </c:pt>
                <c:pt idx="87">
                  <c:v>12.88</c:v>
                </c:pt>
                <c:pt idx="88">
                  <c:v>12.81</c:v>
                </c:pt>
                <c:pt idx="89">
                  <c:v>13.05</c:v>
                </c:pt>
                <c:pt idx="90">
                  <c:v>12.39</c:v>
                </c:pt>
                <c:pt idx="91">
                  <c:v>12.6</c:v>
                </c:pt>
                <c:pt idx="92">
                  <c:v>12.88</c:v>
                </c:pt>
                <c:pt idx="93">
                  <c:v>13.450000000000006</c:v>
                </c:pt>
                <c:pt idx="94">
                  <c:v>13.65</c:v>
                </c:pt>
                <c:pt idx="95">
                  <c:v>13.99</c:v>
                </c:pt>
                <c:pt idx="96">
                  <c:v>14.66</c:v>
                </c:pt>
                <c:pt idx="97">
                  <c:v>14.66</c:v>
                </c:pt>
                <c:pt idx="98">
                  <c:v>15.360000000000023</c:v>
                </c:pt>
                <c:pt idx="99">
                  <c:v>15.31</c:v>
                </c:pt>
                <c:pt idx="100">
                  <c:v>15.59</c:v>
                </c:pt>
                <c:pt idx="101">
                  <c:v>16.459999999999987</c:v>
                </c:pt>
                <c:pt idx="102">
                  <c:v>16.630000000000031</c:v>
                </c:pt>
                <c:pt idx="103">
                  <c:v>16.760000000000002</c:v>
                </c:pt>
                <c:pt idx="104">
                  <c:v>16.779999999999987</c:v>
                </c:pt>
                <c:pt idx="105">
                  <c:v>16.93</c:v>
                </c:pt>
                <c:pt idx="106">
                  <c:v>17.110000000000031</c:v>
                </c:pt>
                <c:pt idx="107">
                  <c:v>17.04</c:v>
                </c:pt>
                <c:pt idx="108">
                  <c:v>16.93</c:v>
                </c:pt>
                <c:pt idx="109">
                  <c:v>16.649999999999999</c:v>
                </c:pt>
                <c:pt idx="110">
                  <c:v>16.52</c:v>
                </c:pt>
                <c:pt idx="111">
                  <c:v>16.14</c:v>
                </c:pt>
                <c:pt idx="112">
                  <c:v>16.479999999999986</c:v>
                </c:pt>
                <c:pt idx="113">
                  <c:v>15.9</c:v>
                </c:pt>
                <c:pt idx="114">
                  <c:v>15.88</c:v>
                </c:pt>
                <c:pt idx="115">
                  <c:v>16.43</c:v>
                </c:pt>
                <c:pt idx="116">
                  <c:v>16.309999999999999</c:v>
                </c:pt>
                <c:pt idx="117">
                  <c:v>15.66</c:v>
                </c:pt>
                <c:pt idx="118">
                  <c:v>15.709999999999999</c:v>
                </c:pt>
                <c:pt idx="119">
                  <c:v>15.47</c:v>
                </c:pt>
                <c:pt idx="120">
                  <c:v>15.32</c:v>
                </c:pt>
                <c:pt idx="121">
                  <c:v>14.97</c:v>
                </c:pt>
                <c:pt idx="122">
                  <c:v>14.8</c:v>
                </c:pt>
                <c:pt idx="123">
                  <c:v>14.49</c:v>
                </c:pt>
                <c:pt idx="124">
                  <c:v>14.97</c:v>
                </c:pt>
                <c:pt idx="125">
                  <c:v>14.709999999999999</c:v>
                </c:pt>
                <c:pt idx="126">
                  <c:v>14.450000000000006</c:v>
                </c:pt>
                <c:pt idx="127">
                  <c:v>13.94</c:v>
                </c:pt>
                <c:pt idx="128">
                  <c:v>13.629999999999999</c:v>
                </c:pt>
                <c:pt idx="129">
                  <c:v>13.719999999999999</c:v>
                </c:pt>
                <c:pt idx="130">
                  <c:v>13.229999999999999</c:v>
                </c:pt>
                <c:pt idx="131">
                  <c:v>13.09</c:v>
                </c:pt>
                <c:pt idx="132">
                  <c:v>12.39</c:v>
                </c:pt>
                <c:pt idx="133">
                  <c:v>12.739999999999998</c:v>
                </c:pt>
                <c:pt idx="134">
                  <c:v>12.360000000000023</c:v>
                </c:pt>
                <c:pt idx="135">
                  <c:v>11.92</c:v>
                </c:pt>
                <c:pt idx="136">
                  <c:v>11.58</c:v>
                </c:pt>
                <c:pt idx="137">
                  <c:v>10.629999999999999</c:v>
                </c:pt>
                <c:pt idx="138">
                  <c:v>10.06</c:v>
                </c:pt>
                <c:pt idx="139">
                  <c:v>9.620000000000001</c:v>
                </c:pt>
                <c:pt idx="140">
                  <c:v>9.61</c:v>
                </c:pt>
                <c:pt idx="141">
                  <c:v>8.27</c:v>
                </c:pt>
                <c:pt idx="142">
                  <c:v>8.4</c:v>
                </c:pt>
                <c:pt idx="143">
                  <c:v>8</c:v>
                </c:pt>
                <c:pt idx="144">
                  <c:v>7.5</c:v>
                </c:pt>
              </c:numCache>
            </c:numRef>
          </c:val>
        </c:ser>
        <c:marker val="1"/>
        <c:axId val="132974464"/>
        <c:axId val="132984832"/>
      </c:lineChart>
      <c:lineChart>
        <c:grouping val="standard"/>
        <c:ser>
          <c:idx val="2"/>
          <c:order val="1"/>
          <c:tx>
            <c:strRef>
              <c:f>Sheet1!$C$1</c:f>
              <c:strCache>
                <c:ptCount val="1"/>
                <c:pt idx="0">
                  <c:v>Female Orange Members</c:v>
                </c:pt>
              </c:strCache>
            </c:strRef>
          </c:tx>
          <c:dPt>
            <c:idx val="66"/>
            <c:spPr>
              <a:ln>
                <a:solidFill>
                  <a:schemeClr val="tx2"/>
                </a:solidFill>
              </a:ln>
            </c:spPr>
          </c:dPt>
          <c:val>
            <c:numRef>
              <c:f>Sheet1!$C$2:$C$146</c:f>
              <c:numCache>
                <c:formatCode>General</c:formatCode>
                <c:ptCount val="145"/>
                <c:pt idx="56">
                  <c:v>939</c:v>
                </c:pt>
                <c:pt idx="66" formatCode="0">
                  <c:v>3851.5</c:v>
                </c:pt>
                <c:pt idx="76">
                  <c:v>8707</c:v>
                </c:pt>
                <c:pt idx="96">
                  <c:v>9465.9074074074051</c:v>
                </c:pt>
                <c:pt idx="106">
                  <c:v>7920</c:v>
                </c:pt>
                <c:pt idx="116">
                  <c:v>7379</c:v>
                </c:pt>
                <c:pt idx="126">
                  <c:v>6442</c:v>
                </c:pt>
                <c:pt idx="136">
                  <c:v>4757</c:v>
                </c:pt>
                <c:pt idx="144">
                  <c:v>3256</c:v>
                </c:pt>
              </c:numCache>
            </c:numRef>
          </c:val>
        </c:ser>
        <c:marker val="1"/>
        <c:axId val="134422528"/>
        <c:axId val="133550848"/>
      </c:lineChart>
      <c:catAx>
        <c:axId val="132974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3480000"/>
          <a:lstStyle/>
          <a:p>
            <a:pPr>
              <a:defRPr/>
            </a:pPr>
            <a:endParaRPr lang="en-US"/>
          </a:p>
        </c:txPr>
        <c:crossAx val="132984832"/>
        <c:crosses val="autoZero"/>
        <c:auto val="1"/>
        <c:lblAlgn val="ctr"/>
        <c:lblOffset val="100"/>
      </c:catAx>
      <c:valAx>
        <c:axId val="132984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% Catholic   </a:t>
                </a:r>
              </a:p>
            </c:rich>
          </c:tx>
          <c:layout>
            <c:manualLayout>
              <c:xMode val="edge"/>
              <c:yMode val="edge"/>
              <c:x val="2.1078517146141052E-2"/>
              <c:y val="0.41341727945163881"/>
            </c:manualLayout>
          </c:layout>
        </c:title>
        <c:numFmt formatCode="General" sourceLinked="1"/>
        <c:majorTickMark val="none"/>
        <c:tickLblPos val="nextTo"/>
        <c:crossAx val="132974464"/>
        <c:crosses val="autoZero"/>
        <c:crossBetween val="between"/>
      </c:valAx>
      <c:valAx>
        <c:axId val="133550848"/>
        <c:scaling>
          <c:orientation val="minMax"/>
        </c:scaling>
        <c:axPos val="r"/>
        <c:numFmt formatCode="General" sourceLinked="1"/>
        <c:tickLblPos val="nextTo"/>
        <c:crossAx val="134422528"/>
        <c:crosses val="max"/>
        <c:crossBetween val="between"/>
      </c:valAx>
      <c:catAx>
        <c:axId val="134422528"/>
        <c:scaling>
          <c:orientation val="minMax"/>
        </c:scaling>
        <c:delete val="1"/>
        <c:axPos val="b"/>
        <c:tickLblPos val="none"/>
        <c:crossAx val="13355084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54481430017326249"/>
          <c:y val="0.56509815405305763"/>
          <c:w val="0.32050108932462096"/>
          <c:h val="0.25390034923320537"/>
        </c:manualLayout>
      </c:layout>
    </c:legend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sz="2800"/>
            </a:pPr>
            <a:r>
              <a:rPr lang="en-GB" sz="2800"/>
              <a:t>White British opposition to</a:t>
            </a:r>
            <a:r>
              <a:rPr lang="en-GB" sz="2800" baseline="0"/>
              <a:t> immigration, </a:t>
            </a:r>
          </a:p>
          <a:p>
            <a:pPr>
              <a:defRPr sz="2800"/>
            </a:pPr>
            <a:r>
              <a:rPr lang="en-GB" sz="2800" baseline="0"/>
              <a:t>by share of immigrants in ward</a:t>
            </a:r>
            <a:endParaRPr lang="en-GB" sz="280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3223978121615901"/>
          <c:y val="0.23194218369762976"/>
          <c:w val="0.74193271295633501"/>
          <c:h val="0.62891079791496596"/>
        </c:manualLayout>
      </c:layout>
      <c:lineChart>
        <c:grouping val="standard"/>
        <c:ser>
          <c:idx val="0"/>
          <c:order val="0"/>
          <c:tx>
            <c:strRef>
              <c:f>'calc and crosstab'!$N$28</c:f>
              <c:strCache>
                <c:ptCount val="1"/>
                <c:pt idx="0">
                  <c:v>Whites</c:v>
                </c:pt>
              </c:strCache>
            </c:strRef>
          </c:tx>
          <c:marker>
            <c:symbol val="none"/>
          </c:marker>
          <c:cat>
            <c:strRef>
              <c:f>'calc and crosstab'!$O$27:$S$27</c:f>
              <c:strCache>
                <c:ptCount val="5"/>
                <c:pt idx="0">
                  <c:v>15+% Immigrants</c:v>
                </c:pt>
                <c:pt idx="1">
                  <c:v>10-15%</c:v>
                </c:pt>
                <c:pt idx="2">
                  <c:v>5-10%</c:v>
                </c:pt>
                <c:pt idx="3">
                  <c:v>2-5%</c:v>
                </c:pt>
                <c:pt idx="4">
                  <c:v>Less than 2% immigrants</c:v>
                </c:pt>
              </c:strCache>
            </c:strRef>
          </c:cat>
          <c:val>
            <c:numRef>
              <c:f>'calc and crosstab'!$O$28:$S$28</c:f>
              <c:numCache>
                <c:formatCode>0.0%</c:formatCode>
                <c:ptCount val="5"/>
                <c:pt idx="0">
                  <c:v>0.63209076175040524</c:v>
                </c:pt>
                <c:pt idx="1">
                  <c:v>0.60314136125654461</c:v>
                </c:pt>
                <c:pt idx="2">
                  <c:v>0.75152082358447303</c:v>
                </c:pt>
                <c:pt idx="3">
                  <c:v>0.79713114754098369</c:v>
                </c:pt>
                <c:pt idx="4">
                  <c:v>0.82278337674102597</c:v>
                </c:pt>
              </c:numCache>
            </c:numRef>
          </c:val>
        </c:ser>
        <c:ser>
          <c:idx val="1"/>
          <c:order val="1"/>
          <c:tx>
            <c:strRef>
              <c:f>'calc and crosstab'!$N$29</c:f>
              <c:strCache>
                <c:ptCount val="1"/>
                <c:pt idx="0">
                  <c:v>White Working Class</c:v>
                </c:pt>
              </c:strCache>
            </c:strRef>
          </c:tx>
          <c:marker>
            <c:symbol val="none"/>
          </c:marker>
          <c:cat>
            <c:strRef>
              <c:f>'calc and crosstab'!$O$27:$S$27</c:f>
              <c:strCache>
                <c:ptCount val="5"/>
                <c:pt idx="0">
                  <c:v>15+% Immigrants</c:v>
                </c:pt>
                <c:pt idx="1">
                  <c:v>10-15%</c:v>
                </c:pt>
                <c:pt idx="2">
                  <c:v>5-10%</c:v>
                </c:pt>
                <c:pt idx="3">
                  <c:v>2-5%</c:v>
                </c:pt>
                <c:pt idx="4">
                  <c:v>Less than 2% immigrants</c:v>
                </c:pt>
              </c:strCache>
            </c:strRef>
          </c:cat>
          <c:val>
            <c:numRef>
              <c:f>'calc and crosstab'!$O$29:$S$29</c:f>
              <c:numCache>
                <c:formatCode>0.0%</c:formatCode>
                <c:ptCount val="5"/>
                <c:pt idx="0">
                  <c:v>0.71381578947368463</c:v>
                </c:pt>
                <c:pt idx="1">
                  <c:v>0.7024793388429752</c:v>
                </c:pt>
                <c:pt idx="2">
                  <c:v>0.79797979797980456</c:v>
                </c:pt>
                <c:pt idx="3">
                  <c:v>0.85582822085890065</c:v>
                </c:pt>
                <c:pt idx="4">
                  <c:v>0.85811384876805441</c:v>
                </c:pt>
              </c:numCache>
            </c:numRef>
          </c:val>
        </c:ser>
        <c:marker val="1"/>
        <c:axId val="75900416"/>
        <c:axId val="76133120"/>
      </c:lineChart>
      <c:catAx>
        <c:axId val="75900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6133120"/>
        <c:crosses val="autoZero"/>
        <c:auto val="1"/>
        <c:lblAlgn val="ctr"/>
        <c:lblOffset val="100"/>
      </c:catAx>
      <c:valAx>
        <c:axId val="76133120"/>
        <c:scaling>
          <c:orientation val="minMax"/>
          <c:min val="0.5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9004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CTZ_reg_context!$A$181</c:f>
              <c:strCache>
                <c:ptCount val="1"/>
                <c:pt idx="0">
                  <c:v>Upper</c:v>
                </c:pt>
              </c:strCache>
            </c:strRef>
          </c:tx>
          <c:marker>
            <c:symbol val="triangle"/>
            <c:size val="5"/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CTZ_reg_context!$B$181:$F$181</c:f>
              <c:numCache>
                <c:formatCode>General</c:formatCode>
                <c:ptCount val="5"/>
                <c:pt idx="0">
                  <c:v>77.7</c:v>
                </c:pt>
                <c:pt idx="1">
                  <c:v>78.5</c:v>
                </c:pt>
                <c:pt idx="2">
                  <c:v>73.8</c:v>
                </c:pt>
                <c:pt idx="3">
                  <c:v>66.5</c:v>
                </c:pt>
                <c:pt idx="4">
                  <c:v>60.5</c:v>
                </c:pt>
              </c:numCache>
            </c:numRef>
          </c:val>
        </c:ser>
        <c:ser>
          <c:idx val="1"/>
          <c:order val="1"/>
          <c:tx>
            <c:strRef>
              <c:f>CTZ_reg_context!$A$182</c:f>
              <c:strCache>
                <c:ptCount val="1"/>
                <c:pt idx="0">
                  <c:v>Middle</c:v>
                </c:pt>
              </c:strCache>
            </c:strRef>
          </c:tx>
          <c:marker>
            <c:symbol val="triangle"/>
            <c:size val="5"/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CTZ_reg_context!$B$182:$F$182</c:f>
              <c:numCache>
                <c:formatCode>General</c:formatCode>
                <c:ptCount val="5"/>
                <c:pt idx="0">
                  <c:v>86.2</c:v>
                </c:pt>
                <c:pt idx="1">
                  <c:v>84.6</c:v>
                </c:pt>
                <c:pt idx="2">
                  <c:v>81.8</c:v>
                </c:pt>
                <c:pt idx="3">
                  <c:v>77.8</c:v>
                </c:pt>
                <c:pt idx="4">
                  <c:v>69.5</c:v>
                </c:pt>
              </c:numCache>
            </c:numRef>
          </c:val>
        </c:ser>
        <c:ser>
          <c:idx val="2"/>
          <c:order val="2"/>
          <c:tx>
            <c:strRef>
              <c:f>CTZ_reg_context!$A$183</c:f>
              <c:strCache>
                <c:ptCount val="1"/>
                <c:pt idx="0">
                  <c:v>Working</c:v>
                </c:pt>
              </c:strCache>
            </c:strRef>
          </c:tx>
          <c:marker>
            <c:symbol val="triangle"/>
            <c:size val="5"/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CTZ_reg_context!$B$183:$F$183</c:f>
              <c:numCache>
                <c:formatCode>General</c:formatCode>
                <c:ptCount val="5"/>
                <c:pt idx="0">
                  <c:v>87.3</c:v>
                </c:pt>
                <c:pt idx="1">
                  <c:v>86.3</c:v>
                </c:pt>
                <c:pt idx="2">
                  <c:v>85.6</c:v>
                </c:pt>
                <c:pt idx="3">
                  <c:v>83</c:v>
                </c:pt>
                <c:pt idx="4">
                  <c:v>82.1</c:v>
                </c:pt>
              </c:numCache>
            </c:numRef>
          </c:val>
        </c:ser>
        <c:ser>
          <c:idx val="3"/>
          <c:order val="3"/>
          <c:tx>
            <c:strRef>
              <c:f>CTZ_reg_context!$A$184</c:f>
              <c:strCache>
                <c:ptCount val="1"/>
                <c:pt idx="0">
                  <c:v>Base</c:v>
                </c:pt>
              </c:strCache>
            </c:strRef>
          </c:tx>
          <c:spPr>
            <a:ln>
              <a:solidFill>
                <a:srgbClr val="EEECE1">
                  <a:lumMod val="50000"/>
                </a:srgbClr>
              </a:solidFill>
              <a:prstDash val="dash"/>
            </a:ln>
          </c:spPr>
          <c:marker>
            <c:symbol val="triangle"/>
            <c:size val="5"/>
            <c:spPr>
              <a:solidFill>
                <a:srgbClr val="EEECE1">
                  <a:lumMod val="50000"/>
                </a:srgbClr>
              </a:solidFill>
            </c:spPr>
          </c:marker>
          <c:cat>
            <c:strRef>
              <c:f>CTZ_reg_context!$B$180:$F$180</c:f>
              <c:strCache>
                <c:ptCount val="5"/>
                <c:pt idx="0">
                  <c:v>Least Renters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Most Renters</c:v>
                </c:pt>
              </c:strCache>
            </c:strRef>
          </c:cat>
          <c:val>
            <c:numRef>
              <c:f>CTZ_reg_context!$B$184:$F$184</c:f>
              <c:numCache>
                <c:formatCode>General</c:formatCode>
                <c:ptCount val="5"/>
                <c:pt idx="0">
                  <c:v>83.2</c:v>
                </c:pt>
                <c:pt idx="1">
                  <c:v>82.8</c:v>
                </c:pt>
                <c:pt idx="2">
                  <c:v>80.099999999999994</c:v>
                </c:pt>
                <c:pt idx="3">
                  <c:v>74</c:v>
                </c:pt>
                <c:pt idx="4">
                  <c:v>68.8</c:v>
                </c:pt>
              </c:numCache>
            </c:numRef>
          </c:val>
        </c:ser>
        <c:marker val="1"/>
        <c:axId val="120352768"/>
        <c:axId val="120355072"/>
      </c:lineChart>
      <c:catAx>
        <c:axId val="120352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0355072"/>
        <c:crosses val="autoZero"/>
        <c:auto val="1"/>
        <c:lblAlgn val="ctr"/>
        <c:lblOffset val="100"/>
      </c:catAx>
      <c:valAx>
        <c:axId val="120355072"/>
        <c:scaling>
          <c:orientation val="minMax"/>
          <c:min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20352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 u="sng"/>
            </a:pPr>
            <a:r>
              <a:rPr lang="en-GB" u="sng" dirty="0"/>
              <a:t>Predictors of Desire to Reduce Immigration, MSOA </a:t>
            </a:r>
            <a:r>
              <a:rPr lang="en-GB" u="sng" dirty="0" smtClean="0"/>
              <a:t>level, White British Only</a:t>
            </a:r>
            <a:endParaRPr lang="en-GB" u="sng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predictive power (z-score)</c:v>
          </c:tx>
          <c:cat>
            <c:strRef>
              <c:f>graph!$L$78:$L$96</c:f>
              <c:strCache>
                <c:ptCount val="19"/>
                <c:pt idx="0">
                  <c:v>Male</c:v>
                </c:pt>
                <c:pt idx="1">
                  <c:v>Income</c:v>
                </c:pt>
                <c:pt idx="2">
                  <c:v>No Qualifications</c:v>
                </c:pt>
                <c:pt idx="3">
                  <c:v>single (couple ref.)</c:v>
                </c:pt>
                <c:pt idx="4">
                  <c:v>No children (children ref.)</c:v>
                </c:pt>
                <c:pt idx="5">
                  <c:v>Middle Class (upper ref.)</c:v>
                </c:pt>
                <c:pt idx="6">
                  <c:v>Lower Supervisory Class (upper ref)</c:v>
                </c:pt>
                <c:pt idx="7">
                  <c:v>Working Class (upper ref.)</c:v>
                </c:pt>
                <c:pt idx="8">
                  <c:v>Never worked (upper ref.)</c:v>
                </c:pt>
                <c:pt idx="9">
                  <c:v>Student (upper ref.)</c:v>
                </c:pt>
                <c:pt idx="10">
                  <c:v>living in social housing</c:v>
                </c:pt>
                <c:pt idx="11">
                  <c:v>renter</c:v>
                </c:pt>
                <c:pt idx="12">
                  <c:v>Age</c:v>
                </c:pt>
                <c:pt idx="13">
                  <c:v>London</c:v>
                </c:pt>
                <c:pt idx="14">
                  <c:v>Resident over 10 years (ref: less than 10 years)</c:v>
                </c:pt>
                <c:pt idx="15">
                  <c:v>% Minorities (Local Authority)</c:v>
                </c:pt>
                <c:pt idx="16">
                  <c:v>% Minorities (MSOA)</c:v>
                </c:pt>
                <c:pt idx="17">
                  <c:v>Population Density in MSOA</c:v>
                </c:pt>
                <c:pt idx="18">
                  <c:v>Deprivation of MSOA</c:v>
                </c:pt>
              </c:strCache>
            </c:strRef>
          </c:cat>
          <c:val>
            <c:numRef>
              <c:f>graph!$M$78:$M$96</c:f>
              <c:numCache>
                <c:formatCode>General</c:formatCode>
                <c:ptCount val="19"/>
                <c:pt idx="0">
                  <c:v>0.11764705882352942</c:v>
                </c:pt>
                <c:pt idx="1">
                  <c:v>-0.5</c:v>
                </c:pt>
                <c:pt idx="2">
                  <c:v>0.53333333333333333</c:v>
                </c:pt>
                <c:pt idx="3">
                  <c:v>-0.750000000000006</c:v>
                </c:pt>
                <c:pt idx="4">
                  <c:v>-1</c:v>
                </c:pt>
                <c:pt idx="5">
                  <c:v>1.3966480446927536</c:v>
                </c:pt>
                <c:pt idx="6">
                  <c:v>1.5</c:v>
                </c:pt>
                <c:pt idx="7">
                  <c:v>1.7096774193548379</c:v>
                </c:pt>
                <c:pt idx="8">
                  <c:v>2.02</c:v>
                </c:pt>
                <c:pt idx="9">
                  <c:v>-2.2051282051282048</c:v>
                </c:pt>
                <c:pt idx="10">
                  <c:v>2.6481481481481479</c:v>
                </c:pt>
                <c:pt idx="11">
                  <c:v>-3.8734177215189871</c:v>
                </c:pt>
                <c:pt idx="12">
                  <c:v>4.2028985507246404</c:v>
                </c:pt>
                <c:pt idx="13">
                  <c:v>-4.3999999999999995</c:v>
                </c:pt>
                <c:pt idx="14">
                  <c:v>5.1111111111111116</c:v>
                </c:pt>
                <c:pt idx="15">
                  <c:v>5.8550724637681162</c:v>
                </c:pt>
                <c:pt idx="16">
                  <c:v>-6.2191780821917924</c:v>
                </c:pt>
                <c:pt idx="17">
                  <c:v>-6.3333333333333899</c:v>
                </c:pt>
                <c:pt idx="18">
                  <c:v>6.5151515151515147</c:v>
                </c:pt>
              </c:numCache>
            </c:numRef>
          </c:val>
        </c:ser>
        <c:gapWidth val="75"/>
        <c:overlap val="-25"/>
        <c:axId val="81098624"/>
        <c:axId val="81101184"/>
      </c:barChart>
      <c:catAx>
        <c:axId val="810986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1101184"/>
        <c:crosses val="autoZero"/>
        <c:auto val="1"/>
        <c:lblAlgn val="ctr"/>
        <c:lblOffset val="100"/>
      </c:catAx>
      <c:valAx>
        <c:axId val="81101184"/>
        <c:scaling>
          <c:orientation val="minMax"/>
          <c:max val="7"/>
          <c:min val="-7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810986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baseline="0"/>
              <a:t>Predictors of Opposition to Immigration, White British only </a:t>
            </a:r>
            <a:endParaRPr lang="en-GB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v>Predictive power (z score)</c:v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strRef>
              <c:f>graph!$G$18:$G$33</c:f>
              <c:strCache>
                <c:ptCount val="16"/>
                <c:pt idx="0">
                  <c:v>Age</c:v>
                </c:pt>
                <c:pt idx="1">
                  <c:v>Ward minority %</c:v>
                </c:pt>
                <c:pt idx="2">
                  <c:v>No qualifications</c:v>
                </c:pt>
                <c:pt idx="3">
                  <c:v>Local Authority minority %</c:v>
                </c:pt>
                <c:pt idx="4">
                  <c:v>Single</c:v>
                </c:pt>
                <c:pt idx="5">
                  <c:v>Ward transience</c:v>
                </c:pt>
                <c:pt idx="6">
                  <c:v>Middle Class</c:v>
                </c:pt>
                <c:pt idx="7">
                  <c:v>Nation important for self-identity</c:v>
                </c:pt>
                <c:pt idx="8">
                  <c:v>Lower Supervisory class</c:v>
                </c:pt>
                <c:pt idx="9">
                  <c:v>Ward population density</c:v>
                </c:pt>
                <c:pt idx="10">
                  <c:v>Broadsheet reader</c:v>
                </c:pt>
                <c:pt idx="11">
                  <c:v>All friends are white British</c:v>
                </c:pt>
                <c:pt idx="12">
                  <c:v>Frequency of mixing w/other ethnic groups</c:v>
                </c:pt>
                <c:pt idx="13">
                  <c:v>Tabloid reader</c:v>
                </c:pt>
                <c:pt idx="14">
                  <c:v>English national identifier</c:v>
                </c:pt>
                <c:pt idx="15">
                  <c:v>Do not trust people</c:v>
                </c:pt>
              </c:strCache>
            </c:strRef>
          </c:cat>
          <c:val>
            <c:numRef>
              <c:f>graph!$H$18:$H$33</c:f>
              <c:numCache>
                <c:formatCode>General</c:formatCode>
                <c:ptCount val="16"/>
                <c:pt idx="0">
                  <c:v>-2</c:v>
                </c:pt>
                <c:pt idx="1">
                  <c:v>-2</c:v>
                </c:pt>
                <c:pt idx="2">
                  <c:v>2.3164556962024943</c:v>
                </c:pt>
                <c:pt idx="3">
                  <c:v>2.5</c:v>
                </c:pt>
                <c:pt idx="4">
                  <c:v>-2.7692307692307692</c:v>
                </c:pt>
                <c:pt idx="5">
                  <c:v>-2.9999999999999987</c:v>
                </c:pt>
                <c:pt idx="6">
                  <c:v>3.1884057971014492</c:v>
                </c:pt>
                <c:pt idx="7">
                  <c:v>3.278481012658228</c:v>
                </c:pt>
                <c:pt idx="8">
                  <c:v>4</c:v>
                </c:pt>
                <c:pt idx="9">
                  <c:v>-4</c:v>
                </c:pt>
                <c:pt idx="10">
                  <c:v>-5.3584905660376663</c:v>
                </c:pt>
                <c:pt idx="11">
                  <c:v>6.3703703703703702</c:v>
                </c:pt>
                <c:pt idx="12">
                  <c:v>-8</c:v>
                </c:pt>
                <c:pt idx="13">
                  <c:v>10.407407407407424</c:v>
                </c:pt>
                <c:pt idx="14">
                  <c:v>10.741379310344717</c:v>
                </c:pt>
                <c:pt idx="15">
                  <c:v>12.098039215686422</c:v>
                </c:pt>
              </c:numCache>
            </c:numRef>
          </c:val>
        </c:ser>
        <c:gapWidth val="75"/>
        <c:overlap val="-25"/>
        <c:axId val="111759360"/>
        <c:axId val="111761280"/>
      </c:barChart>
      <c:catAx>
        <c:axId val="1117593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1761280"/>
        <c:crosses val="autoZero"/>
        <c:auto val="1"/>
        <c:lblAlgn val="ctr"/>
        <c:lblOffset val="100"/>
      </c:catAx>
      <c:valAx>
        <c:axId val="111761280"/>
        <c:scaling>
          <c:orientation val="minMax"/>
          <c:max val="13"/>
          <c:min val="-8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117593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title>
      <c:tx>
        <c:rich>
          <a:bodyPr/>
          <a:lstStyle/>
          <a:p>
            <a:pPr>
              <a:defRPr sz="2400"/>
            </a:pPr>
            <a:r>
              <a:rPr lang="en-GB" sz="2400"/>
              <a:t>Predicted Probabilities</a:t>
            </a:r>
            <a:r>
              <a:rPr lang="en-GB" sz="2400" baseline="0"/>
              <a:t> for </a:t>
            </a:r>
          </a:p>
          <a:p>
            <a:pPr>
              <a:defRPr sz="2400"/>
            </a:pPr>
            <a:r>
              <a:rPr lang="en-GB" sz="2400" baseline="0"/>
              <a:t>transience and diversity</a:t>
            </a:r>
            <a:endParaRPr lang="en-GB" sz="2400"/>
          </a:p>
        </c:rich>
      </c:tx>
      <c:layout/>
    </c:title>
    <c:plotArea>
      <c:layout>
        <c:manualLayout>
          <c:layoutTarget val="inner"/>
          <c:xMode val="edge"/>
          <c:yMode val="edge"/>
          <c:x val="0.10741264763779525"/>
          <c:y val="0.17832665805480002"/>
          <c:w val="0.79391538948256457"/>
          <c:h val="0.66913684429182563"/>
        </c:manualLayout>
      </c:layout>
      <c:lineChart>
        <c:grouping val="standard"/>
        <c:ser>
          <c:idx val="0"/>
          <c:order val="0"/>
          <c:tx>
            <c:strRef>
              <c:f>predprob1!$B$263</c:f>
              <c:strCache>
                <c:ptCount val="1"/>
                <c:pt idx="0">
                  <c:v>Percentage minority population 2011</c:v>
                </c:pt>
              </c:strCache>
            </c:strRef>
          </c:tx>
          <c:spPr>
            <a:ln w="41275" cap="sq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predprob1!$A$264:$A$270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predprob1!$B$264:$B$270</c:f>
              <c:numCache>
                <c:formatCode>General</c:formatCode>
                <c:ptCount val="7"/>
                <c:pt idx="0">
                  <c:v>80.319457999999983</c:v>
                </c:pt>
                <c:pt idx="1">
                  <c:v>79.978739999999988</c:v>
                </c:pt>
                <c:pt idx="2">
                  <c:v>79.464024000001075</c:v>
                </c:pt>
                <c:pt idx="3">
                  <c:v>78.674900999999949</c:v>
                </c:pt>
                <c:pt idx="4">
                  <c:v>77.376406999999958</c:v>
                </c:pt>
                <c:pt idx="5">
                  <c:v>74.970949000000005</c:v>
                </c:pt>
                <c:pt idx="6">
                  <c:v>70.491378999999981</c:v>
                </c:pt>
              </c:numCache>
            </c:numRef>
          </c:val>
        </c:ser>
        <c:ser>
          <c:idx val="3"/>
          <c:order val="1"/>
          <c:tx>
            <c:strRef>
              <c:f>predprob1!$E$263</c:f>
              <c:strCache>
                <c:ptCount val="1"/>
                <c:pt idx="0">
                  <c:v>Percentage population churn 2001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predprob1!$A$264:$A$270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cat>
          <c:val>
            <c:numRef>
              <c:f>predprob1!$E$264:$E$270</c:f>
              <c:numCache>
                <c:formatCode>General</c:formatCode>
                <c:ptCount val="7"/>
                <c:pt idx="0">
                  <c:v>79.252856999999949</c:v>
                </c:pt>
                <c:pt idx="1">
                  <c:v>78.78277899999874</c:v>
                </c:pt>
                <c:pt idx="2">
                  <c:v>78.355615999999998</c:v>
                </c:pt>
                <c:pt idx="3">
                  <c:v>77.856565000000003</c:v>
                </c:pt>
                <c:pt idx="4">
                  <c:v>77.269429000000727</c:v>
                </c:pt>
                <c:pt idx="5">
                  <c:v>76.175337999998504</c:v>
                </c:pt>
                <c:pt idx="6">
                  <c:v>73.808317999999858</c:v>
                </c:pt>
              </c:numCache>
            </c:numRef>
          </c:val>
        </c:ser>
        <c:marker val="1"/>
        <c:axId val="111742976"/>
        <c:axId val="111762816"/>
      </c:lineChart>
      <c:catAx>
        <c:axId val="111742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GB" sz="1600"/>
                  <a:t>Distribution of Independent Variable (categories based</a:t>
                </a:r>
                <a:r>
                  <a:rPr lang="en-GB" sz="1600" baseline="0"/>
                  <a:t> on </a:t>
                </a:r>
                <a:r>
                  <a:rPr lang="en-GB" sz="1600"/>
                  <a:t>nested means method</a:t>
                </a:r>
                <a:r>
                  <a:rPr lang="en-GB" sz="1600" baseline="0"/>
                  <a:t>)</a:t>
                </a:r>
                <a:endParaRPr lang="en-GB" sz="16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1762816"/>
        <c:crosses val="autoZero"/>
        <c:auto val="1"/>
        <c:lblAlgn val="ctr"/>
        <c:lblOffset val="100"/>
      </c:catAx>
      <c:valAx>
        <c:axId val="111762816"/>
        <c:scaling>
          <c:orientation val="minMax"/>
          <c:max val="90"/>
          <c:min val="55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Predicted</a:t>
                </a:r>
                <a:r>
                  <a:rPr lang="en-GB" sz="1400" baseline="0"/>
                  <a:t> Probability of Favouring Reduction </a:t>
                </a:r>
                <a:endParaRPr lang="en-GB" sz="14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174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09589426321709"/>
          <c:y val="0.62307235915379378"/>
          <c:w val="0.33081482002250445"/>
          <c:h val="0.19895021778501926"/>
        </c:manualLayout>
      </c:layout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'[1]2011'!$C$33</c:f>
              <c:strCache>
                <c:ptCount val="1"/>
                <c:pt idx="0">
                  <c:v>Reduce</c:v>
                </c:pt>
              </c:strCache>
            </c:strRef>
          </c:tx>
          <c:cat>
            <c:strRef>
              <c:f>'[1]2011'!$B$34:$B$38</c:f>
              <c:strCache>
                <c:ptCount val="5"/>
                <c:pt idx="0">
                  <c:v>Upper class</c:v>
                </c:pt>
                <c:pt idx="1">
                  <c:v>Middle class</c:v>
                </c:pt>
                <c:pt idx="2">
                  <c:v>Working class</c:v>
                </c:pt>
                <c:pt idx="3">
                  <c:v>Students</c:v>
                </c:pt>
                <c:pt idx="4">
                  <c:v>Never worked/unemployed</c:v>
                </c:pt>
              </c:strCache>
            </c:strRef>
          </c:cat>
          <c:val>
            <c:numRef>
              <c:f>'[1]2011'!$C$34:$C$38</c:f>
              <c:numCache>
                <c:formatCode>General</c:formatCode>
                <c:ptCount val="5"/>
                <c:pt idx="0">
                  <c:v>74.900000000000006</c:v>
                </c:pt>
                <c:pt idx="1">
                  <c:v>84.2</c:v>
                </c:pt>
                <c:pt idx="2">
                  <c:v>86.3</c:v>
                </c:pt>
                <c:pt idx="3">
                  <c:v>66.3</c:v>
                </c:pt>
                <c:pt idx="4">
                  <c:v>80.099999999999994</c:v>
                </c:pt>
              </c:numCache>
            </c:numRef>
          </c:val>
        </c:ser>
        <c:ser>
          <c:idx val="1"/>
          <c:order val="1"/>
          <c:tx>
            <c:strRef>
              <c:f>'[1]2011'!$D$33</c:f>
              <c:strCache>
                <c:ptCount val="1"/>
                <c:pt idx="0">
                  <c:v>Reduce a lot</c:v>
                </c:pt>
              </c:strCache>
            </c:strRef>
          </c:tx>
          <c:cat>
            <c:strRef>
              <c:f>'[1]2011'!$B$34:$B$38</c:f>
              <c:strCache>
                <c:ptCount val="5"/>
                <c:pt idx="0">
                  <c:v>Upper class</c:v>
                </c:pt>
                <c:pt idx="1">
                  <c:v>Middle class</c:v>
                </c:pt>
                <c:pt idx="2">
                  <c:v>Working class</c:v>
                </c:pt>
                <c:pt idx="3">
                  <c:v>Students</c:v>
                </c:pt>
                <c:pt idx="4">
                  <c:v>Never worked/unemployed</c:v>
                </c:pt>
              </c:strCache>
            </c:strRef>
          </c:cat>
          <c:val>
            <c:numRef>
              <c:f>'[1]2011'!$D$34:$D$38</c:f>
              <c:numCache>
                <c:formatCode>General</c:formatCode>
                <c:ptCount val="5"/>
                <c:pt idx="0">
                  <c:v>47.9</c:v>
                </c:pt>
                <c:pt idx="1">
                  <c:v>61.3</c:v>
                </c:pt>
                <c:pt idx="2">
                  <c:v>66.5</c:v>
                </c:pt>
                <c:pt idx="3">
                  <c:v>32.800000000000004</c:v>
                </c:pt>
                <c:pt idx="4">
                  <c:v>59.2</c:v>
                </c:pt>
              </c:numCache>
            </c:numRef>
          </c:val>
        </c:ser>
        <c:axId val="128963328"/>
        <c:axId val="132894720"/>
      </c:barChart>
      <c:catAx>
        <c:axId val="12896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2894720"/>
        <c:crosses val="autoZero"/>
        <c:auto val="1"/>
        <c:lblAlgn val="ctr"/>
        <c:lblOffset val="100"/>
      </c:catAx>
      <c:valAx>
        <c:axId val="132894720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8963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dirty="0"/>
              <a:t>Ward Characteristics</a:t>
            </a:r>
            <a:r>
              <a:rPr lang="en-GB" baseline="0" dirty="0"/>
              <a:t> </a:t>
            </a:r>
            <a:r>
              <a:rPr lang="en-GB" baseline="0" dirty="0" smtClean="0"/>
              <a:t>Significantly Associated </a:t>
            </a:r>
            <a:r>
              <a:rPr lang="en-GB" baseline="0" dirty="0"/>
              <a:t>with </a:t>
            </a:r>
            <a:r>
              <a:rPr lang="en-GB" baseline="0" dirty="0" smtClean="0"/>
              <a:t>White </a:t>
            </a:r>
            <a:r>
              <a:rPr lang="en-GB" dirty="0" smtClean="0"/>
              <a:t>BNP </a:t>
            </a:r>
            <a:r>
              <a:rPr lang="en-GB" dirty="0"/>
              <a:t>voting, Greater London Authority election,</a:t>
            </a:r>
            <a:r>
              <a:rPr lang="en-GB" baseline="0" dirty="0"/>
              <a:t> 2008</a:t>
            </a:r>
            <a:endParaRPr lang="en-GB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'harris 2012 summary'!$N$6:$N$22</c:f>
              <c:strCache>
                <c:ptCount val="17"/>
                <c:pt idx="0">
                  <c:v>Working class</c:v>
                </c:pt>
                <c:pt idx="1">
                  <c:v>Share employed in construction</c:v>
                </c:pt>
                <c:pt idx="2">
                  <c:v>Conservative 2nd Choice</c:v>
                </c:pt>
                <c:pt idx="3">
                  <c:v>Lowest Social Grade</c:v>
                </c:pt>
                <c:pt idx="4">
                  <c:v>Black Caribbeans (-)</c:v>
                </c:pt>
                <c:pt idx="5">
                  <c:v>Lib. Dem 2nd Choice (-)</c:v>
                </c:pt>
                <c:pt idx="6">
                  <c:v>Self-employed residents (-)</c:v>
                </c:pt>
                <c:pt idx="7">
                  <c:v>Change in minority population (decade)</c:v>
                </c:pt>
                <c:pt idx="8">
                  <c:v>Black African share</c:v>
                </c:pt>
                <c:pt idx="9">
                  <c:v>UKIP Change (-)</c:v>
                </c:pt>
                <c:pt idx="10">
                  <c:v>Bangladeshi share</c:v>
                </c:pt>
                <c:pt idx="11">
                  <c:v>Pakistani share</c:v>
                </c:pt>
                <c:pt idx="12">
                  <c:v>Share employed public sector (-)</c:v>
                </c:pt>
                <c:pt idx="13">
                  <c:v>80 pct white or more</c:v>
                </c:pt>
                <c:pt idx="14">
                  <c:v>White movement in and out (-)</c:v>
                </c:pt>
                <c:pt idx="15">
                  <c:v>Social housing tenants (-)</c:v>
                </c:pt>
                <c:pt idx="16">
                  <c:v>60-80 pct white</c:v>
                </c:pt>
              </c:strCache>
            </c:strRef>
          </c:cat>
          <c:val>
            <c:numRef>
              <c:f>'harris 2012 summary'!$O$6:$O$22</c:f>
              <c:numCache>
                <c:formatCode>General</c:formatCode>
                <c:ptCount val="17"/>
                <c:pt idx="0">
                  <c:v>0.36100000000000032</c:v>
                </c:pt>
                <c:pt idx="1">
                  <c:v>0.18500000000000041</c:v>
                </c:pt>
                <c:pt idx="2">
                  <c:v>0.16</c:v>
                </c:pt>
                <c:pt idx="3">
                  <c:v>0.15500000000000044</c:v>
                </c:pt>
                <c:pt idx="4">
                  <c:v>0.14700000000000021</c:v>
                </c:pt>
                <c:pt idx="5">
                  <c:v>0.13900000000000001</c:v>
                </c:pt>
                <c:pt idx="6">
                  <c:v>0.13</c:v>
                </c:pt>
                <c:pt idx="7">
                  <c:v>0.10900000000000012</c:v>
                </c:pt>
                <c:pt idx="8">
                  <c:v>0.10900000000000012</c:v>
                </c:pt>
                <c:pt idx="9">
                  <c:v>0.10800000000000012</c:v>
                </c:pt>
                <c:pt idx="10">
                  <c:v>0.10400000000000002</c:v>
                </c:pt>
                <c:pt idx="11">
                  <c:v>0.10299999999999998</c:v>
                </c:pt>
                <c:pt idx="12">
                  <c:v>8.8000000000000064E-2</c:v>
                </c:pt>
                <c:pt idx="13">
                  <c:v>6.6000000000000003E-2</c:v>
                </c:pt>
                <c:pt idx="14">
                  <c:v>6.6000000000000003E-2</c:v>
                </c:pt>
                <c:pt idx="15">
                  <c:v>6.5000000000000002E-2</c:v>
                </c:pt>
                <c:pt idx="16">
                  <c:v>5.9000000000000434E-2</c:v>
                </c:pt>
              </c:numCache>
            </c:numRef>
          </c:val>
        </c:ser>
        <c:shape val="box"/>
        <c:axId val="121882880"/>
        <c:axId val="122036224"/>
        <c:axId val="0"/>
      </c:bar3DChart>
      <c:catAx>
        <c:axId val="1218828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2036224"/>
        <c:crosses val="autoZero"/>
        <c:auto val="1"/>
        <c:lblAlgn val="ctr"/>
        <c:lblOffset val="100"/>
      </c:catAx>
      <c:valAx>
        <c:axId val="122036224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200"/>
                </a:pPr>
                <a:r>
                  <a:rPr lang="en-GB" sz="1200" dirty="0" smtClean="0"/>
                  <a:t>Std. Beta</a:t>
                </a:r>
                <a:endParaRPr lang="en-GB" sz="1200" dirty="0"/>
              </a:p>
            </c:rich>
          </c:tx>
          <c:layout>
            <c:manualLayout>
              <c:xMode val="edge"/>
              <c:yMode val="edge"/>
              <c:x val="2.6051054015118619E-2"/>
              <c:y val="0.18277406846393762"/>
            </c:manualLayout>
          </c:layout>
        </c:title>
        <c:numFmt formatCode="#,##0.00" sourceLinked="0"/>
        <c:maj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121882880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0.11417</cdr:x>
      <cdr:y>0.9282</cdr:y>
    </cdr:from>
    <cdr:to>
      <cdr:x>0.83661</cdr:x>
      <cdr:y>0.98249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450" y="5048252"/>
          <a:ext cx="3495675" cy="295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/>
            <a:t>                                </a:t>
          </a:r>
          <a:r>
            <a:rPr lang="en-GB" sz="1600" b="1" dirty="0" smtClean="0"/>
            <a:t>                  </a:t>
          </a:r>
          <a:r>
            <a:rPr lang="en-GB" sz="1600" b="1" dirty="0" err="1"/>
            <a:t>z</a:t>
          </a:r>
          <a:r>
            <a:rPr lang="en-GB" sz="1600" b="1" dirty="0"/>
            <a:t>-score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0.32381</cdr:x>
      <cdr:y>0.91358</cdr:y>
    </cdr:from>
    <cdr:to>
      <cdr:x>0.95197</cdr:x>
      <cdr:y>0.97023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8272" y="5328592"/>
          <a:ext cx="4749417" cy="330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/>
            <a:t>Predictive power (</a:t>
          </a:r>
          <a:r>
            <a:rPr lang="en-GB" sz="1800" b="1" dirty="0" err="1"/>
            <a:t>t</a:t>
          </a:r>
          <a:r>
            <a:rPr lang="en-GB" sz="1800" b="1" dirty="0"/>
            <a:t>-stat)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1A781-A961-4B83-B01E-701D866EFE7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D650-9DCC-45C5-A2C5-B28179CBC4C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801D6-B755-414B-A0DE-01A954241BC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650-9DCC-45C5-A2C5-B28179CBC4C7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B9935-3401-4DDD-832D-4FE6AD7B575C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BD5D-E819-421A-843E-92282B22345A}" type="datetimeFigureOut">
              <a:rPr lang="en-GB" smtClean="0"/>
              <a:t>17/03/2014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4EAE-009F-47C9-9030-CE512469C8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1.plymouth.ac.uk/research/ceres/TEC/thecentre/Pages/default.asp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Slide2.sld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UKIP</a:t>
            </a:r>
            <a:r>
              <a:rPr lang="en-GB" dirty="0"/>
              <a:t>, White Flight and </a:t>
            </a:r>
            <a:r>
              <a:rPr lang="en-GB" dirty="0" smtClean="0"/>
              <a:t>Integration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White British Response to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Ethnic Change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Eric Kaufmann and Gareth Harris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birkbeck_logo.gif"/>
          <p:cNvPicPr>
            <a:picLocks noChangeAspect="1"/>
          </p:cNvPicPr>
          <p:nvPr/>
        </p:nvPicPr>
        <p:blipFill>
          <a:blip r:embed="rId3" cstate="print"/>
          <a:srcRect l="4447" t="27276" r="2166" b="27365"/>
          <a:stretch>
            <a:fillRect/>
          </a:stretch>
        </p:blipFill>
        <p:spPr>
          <a:xfrm>
            <a:off x="0" y="5993904"/>
            <a:ext cx="3024336" cy="864096"/>
          </a:xfrm>
          <a:prstGeom prst="rect">
            <a:avLst/>
          </a:prstGeom>
        </p:spPr>
      </p:pic>
      <p:pic>
        <p:nvPicPr>
          <p:cNvPr id="5" name="Picture 4" descr="birkbeck_logo.gif"/>
          <p:cNvPicPr>
            <a:picLocks noChangeAspect="1"/>
          </p:cNvPicPr>
          <p:nvPr/>
        </p:nvPicPr>
        <p:blipFill>
          <a:blip r:embed="rId3" cstate="print"/>
          <a:srcRect l="4447" t="27276" r="2166" b="27365"/>
          <a:stretch>
            <a:fillRect/>
          </a:stretch>
        </p:blipFill>
        <p:spPr>
          <a:xfrm>
            <a:off x="6119664" y="5993904"/>
            <a:ext cx="3024336" cy="864096"/>
          </a:xfrm>
          <a:prstGeom prst="rect">
            <a:avLst/>
          </a:prstGeom>
        </p:spPr>
      </p:pic>
      <p:pic>
        <p:nvPicPr>
          <p:cNvPr id="6" name="Picture 5" descr="esrc_my_126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835697" cy="1531774"/>
          </a:xfrm>
          <a:prstGeom prst="rect">
            <a:avLst/>
          </a:prstGeom>
        </p:spPr>
      </p:pic>
      <p:pic>
        <p:nvPicPr>
          <p:cNvPr id="7" name="Picture 6" descr="esrc_my_126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3" y="0"/>
            <a:ext cx="1835697" cy="1531774"/>
          </a:xfrm>
          <a:prstGeom prst="rect">
            <a:avLst/>
          </a:prstGeom>
        </p:spPr>
      </p:pic>
      <p:pic>
        <p:nvPicPr>
          <p:cNvPr id="8" name="Picture 7" descr="SDAI_logo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60648"/>
            <a:ext cx="3024336" cy="1140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95536" y="260648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9632" y="602128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Source: Home Office Citizenship Survey (Office for National Statistics and Home Office 2011</a:t>
            </a:r>
            <a:r>
              <a:rPr lang="en-GB" sz="1600" b="1" dirty="0" smtClean="0"/>
              <a:t>)</a:t>
            </a:r>
            <a:endParaRPr lang="en-GB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908719"/>
          <a:ext cx="5652120" cy="5988996"/>
        </p:xfrm>
        <a:graphic>
          <a:graphicData uri="http://schemas.openxmlformats.org/drawingml/2006/table">
            <a:tbl>
              <a:tblPr/>
              <a:tblGrid>
                <a:gridCol w="1798504"/>
                <a:gridCol w="2030242"/>
                <a:gridCol w="1823374"/>
              </a:tblGrid>
              <a:tr h="1134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Share of minorities beyond which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person would become uncomfortable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of Respondents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Cumulative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marL="914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Over 75%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5.6%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6.8%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15.8%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34.8%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51.3%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5.7%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13.9%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70.9%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11.3%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82.2%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88.6%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90.7%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Less than 1%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92.4%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minorities 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95.5%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Don't know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100.0%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Number of respondents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63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2. White British Discomfort Threshold for Minority Share, Ward-level, 2013</a:t>
            </a: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Yougov 2013.</a:t>
            </a: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868144" y="1700808"/>
            <a:ext cx="2818656" cy="442535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'When do you think you would start to feel uncomfortable about the number of people from ethnic </a:t>
            </a:r>
            <a:r>
              <a:rPr lang="en-GB" dirty="0" smtClean="0"/>
              <a:t>minorities…</a:t>
            </a:r>
          </a:p>
          <a:p>
            <a:r>
              <a:rPr lang="en-GB" dirty="0" smtClean="0"/>
              <a:t>A) ‘living in your neighbourhood’?</a:t>
            </a:r>
          </a:p>
          <a:p>
            <a:r>
              <a:rPr lang="en-GB" dirty="0" smtClean="0"/>
              <a:t>B) ‘living in Britain’? </a:t>
            </a:r>
          </a:p>
          <a:p>
            <a:r>
              <a:rPr lang="en-GB" b="1" dirty="0" smtClean="0"/>
              <a:t>.60 correlation</a:t>
            </a:r>
            <a:endParaRPr lang="en-GB" b="1" dirty="0"/>
          </a:p>
        </p:txBody>
      </p:sp>
      <p:sp>
        <p:nvSpPr>
          <p:cNvPr id="11" name="Oval 10"/>
          <p:cNvSpPr/>
          <p:nvPr/>
        </p:nvSpPr>
        <p:spPr>
          <a:xfrm flipV="1">
            <a:off x="4211960" y="3645024"/>
            <a:ext cx="180020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Mobility: Renter or recent mover v. long-term resident</a:t>
            </a:r>
          </a:p>
          <a:p>
            <a:r>
              <a:rPr lang="en-GB" dirty="0" smtClean="0"/>
              <a:t>Living in a transient area</a:t>
            </a:r>
          </a:p>
          <a:p>
            <a:r>
              <a:rPr lang="en-GB" dirty="0" smtClean="0"/>
              <a:t>Living in an urban area</a:t>
            </a:r>
          </a:p>
          <a:p>
            <a:r>
              <a:rPr lang="en-GB" dirty="0" smtClean="0"/>
              <a:t>Higher Education/Student</a:t>
            </a:r>
          </a:p>
          <a:p>
            <a:r>
              <a:rPr lang="en-GB" dirty="0" smtClean="0"/>
              <a:t>Higher social class</a:t>
            </a:r>
          </a:p>
          <a:p>
            <a:r>
              <a:rPr lang="en-GB" dirty="0" smtClean="0"/>
              <a:t>Importance of occupation for identity vs. importance of ethnicity/nation</a:t>
            </a:r>
          </a:p>
          <a:p>
            <a:r>
              <a:rPr lang="en-GB" dirty="0" smtClean="0"/>
              <a:t>Young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467544" y="1916832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Desire to reduce </a:t>
            </a:r>
            <a:r>
              <a:rPr lang="en-GB" sz="3600" b="1" dirty="0" smtClean="0"/>
              <a:t>migration, </a:t>
            </a:r>
            <a:br>
              <a:rPr lang="en-GB" sz="3600" b="1" dirty="0" smtClean="0"/>
            </a:br>
            <a:r>
              <a:rPr lang="en-GB" sz="3600" b="1" dirty="0" smtClean="0"/>
              <a:t>by </a:t>
            </a:r>
            <a:r>
              <a:rPr lang="en-GB" sz="3600" b="1" dirty="0"/>
              <a:t>class and proportion of </a:t>
            </a:r>
            <a:r>
              <a:rPr lang="en-GB" sz="3600" b="1" dirty="0" smtClean="0"/>
              <a:t>renters, </a:t>
            </a:r>
            <a:r>
              <a:rPr lang="en-GB" sz="3600" b="1" dirty="0"/>
              <a:t>among ward residents, white British only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23731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Home Office Citizenship Survey (Office for National Statistics and Home Office 2010, 2011)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043608" y="188640"/>
          <a:ext cx="7200800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187624" y="191683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99592" y="170080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3568" y="220486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51720" y="299695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971600" y="260648"/>
          <a:ext cx="76328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2267744" y="5373216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1547664" y="472514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67744" y="407707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67544" y="188640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e 2"/>
          <p:cNvSpPr/>
          <p:nvPr/>
        </p:nvSpPr>
        <p:spPr>
          <a:xfrm flipH="1">
            <a:off x="1619672" y="2420888"/>
            <a:ext cx="216024" cy="122413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9552" y="1052736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Percentage of white respondents who favour a reduction in immigration, by </a:t>
            </a:r>
            <a:r>
              <a:rPr lang="en-GB" b="1" dirty="0" smtClean="0"/>
              <a:t>class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6211669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Source: Home Office Citizenship Surveys 2009-11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064896" cy="6165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Harris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18864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60932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Harris 2012 (census and election statistics)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860032" y="515719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516216" y="479715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72000" y="5733256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91680" y="5733256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0"/>
          <a:ext cx="9128554" cy="6858000"/>
        </p:xfrm>
        <a:graphic>
          <a:graphicData uri="http://schemas.openxmlformats.org/presentationml/2006/ole">
            <p:oleObj spid="_x0000_s2049" name="Slide" r:id="rId4" imgW="4570413" imgH="3427405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43608" y="116632"/>
          <a:ext cx="6912768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645333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Understanding </a:t>
            </a:r>
            <a:r>
              <a:rPr lang="en-GB" dirty="0" smtClean="0"/>
              <a:t>Society survey, </a:t>
            </a:r>
            <a:r>
              <a:rPr lang="en-GB" dirty="0"/>
              <a:t>waves 1-3, 2009-12</a:t>
            </a:r>
          </a:p>
          <a:p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95736" y="494116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9752" y="458112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19672" y="2276872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55776" y="256490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27584" y="332656"/>
          <a:ext cx="75608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623731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Source: Election data from </a:t>
            </a:r>
            <a:r>
              <a:rPr lang="en-GB" sz="1600" u="sng" dirty="0">
                <a:hlinkClick r:id="rId4"/>
              </a:rPr>
              <a:t>Plymouth Elections Centre</a:t>
            </a:r>
            <a:r>
              <a:rPr lang="en-GB" sz="1600" dirty="0"/>
              <a:t> Data; ONS 2013.</a:t>
            </a:r>
          </a:p>
          <a:p>
            <a:r>
              <a:rPr lang="en-GB" sz="1600" dirty="0"/>
              <a:t>http://www1.plymouth.ac.uk/research/ceres/TEC/thecentre/Pages/default.aspx</a:t>
            </a:r>
          </a:p>
          <a:p>
            <a:endParaRPr lang="en-GB" sz="16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3728" y="422108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67744" y="2564904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5536" y="1700808"/>
            <a:ext cx="64807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Assimilation? Integration?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White opinion more sensitive to minorities than immigrants. Changes produce opposition</a:t>
            </a:r>
          </a:p>
          <a:p>
            <a:r>
              <a:rPr lang="en-GB" dirty="0" smtClean="0"/>
              <a:t>White Other/E European share not associated with opposition to immigration</a:t>
            </a:r>
          </a:p>
          <a:p>
            <a:r>
              <a:rPr lang="en-GB" dirty="0" smtClean="0"/>
              <a:t>Minorities: whether UK-born, English-speaking, </a:t>
            </a:r>
            <a:r>
              <a:rPr lang="en-GB" dirty="0" err="1" smtClean="0"/>
              <a:t>unsegregated</a:t>
            </a:r>
            <a:r>
              <a:rPr lang="en-GB" dirty="0" smtClean="0"/>
              <a:t>, matters little. Mixed, Muslim, Caribbean – sporadic effects</a:t>
            </a:r>
          </a:p>
          <a:p>
            <a:r>
              <a:rPr lang="en-GB" dirty="0" smtClean="0"/>
              <a:t>Habituation of native white population to the local presence of minorities, even if segregated/foreign-born/Muslim, seems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548680"/>
          <a:ext cx="6012160" cy="1440161"/>
        </p:xfrm>
        <a:graphic>
          <a:graphicData uri="http://schemas.openxmlformats.org/drawingml/2006/table">
            <a:tbl>
              <a:tblPr/>
              <a:tblGrid>
                <a:gridCol w="1502715"/>
                <a:gridCol w="1502715"/>
                <a:gridCol w="1503365"/>
                <a:gridCol w="1503365"/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Moved  To Whiter Ward past 10 yrs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Moved  To More Diverse Ward past 10 yrs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Sample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Not White British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53%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47%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47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Times New Roman"/>
                          <a:ea typeface="Calibri"/>
                          <a:cs typeface="Times New Roman"/>
                        </a:rPr>
                        <a:t>White British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Calibri"/>
                          <a:cs typeface="Times New Roman"/>
                        </a:rPr>
                        <a:t>62%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38%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239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60%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Times New Roman"/>
                          <a:ea typeface="Calibri"/>
                          <a:cs typeface="Times New Roman"/>
                        </a:rPr>
                        <a:t>40%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Times New Roman"/>
                          <a:ea typeface="Calibri"/>
                          <a:cs typeface="Times New Roman"/>
                        </a:rPr>
                        <a:t>286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54585"/>
            <a:ext cx="5004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White Flight in Britain?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348880"/>
          <a:ext cx="6516217" cy="3312372"/>
        </p:xfrm>
        <a:graphic>
          <a:graphicData uri="http://schemas.openxmlformats.org/drawingml/2006/table">
            <a:tbl>
              <a:tblPr/>
              <a:tblGrid>
                <a:gridCol w="2323683"/>
                <a:gridCol w="1329308"/>
                <a:gridCol w="1601686"/>
                <a:gridCol w="1261540"/>
              </a:tblGrid>
              <a:tr h="516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Movers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from Diversity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Movers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Diversity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Stayer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Immigration: Increase or same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Immigration: reduce a little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Immigration: reduce a lot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Number of cases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English Identity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Conservative Party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Number of cases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Discomfort Interracial Marriage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Number of cases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139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903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805264"/>
            <a:ext cx="6732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</a:t>
            </a:r>
            <a:r>
              <a:rPr lang="en-GB" sz="1400" dirty="0" err="1"/>
              <a:t>Yougov</a:t>
            </a:r>
            <a:r>
              <a:rPr lang="en-GB" sz="1400" dirty="0"/>
              <a:t> survey, August 2013 (</a:t>
            </a:r>
            <a:r>
              <a:rPr lang="en-GB" sz="1400" dirty="0" err="1"/>
              <a:t>Yougov</a:t>
            </a:r>
            <a:r>
              <a:rPr lang="en-GB" sz="1400" dirty="0"/>
              <a:t> 2013). N = 1638 white British adults. Note that number of cases is slightly different for different groups of variables depending on response rate</a:t>
            </a:r>
          </a:p>
        </p:txBody>
      </p:sp>
      <p:sp>
        <p:nvSpPr>
          <p:cNvPr id="8" name="Right Brace 7"/>
          <p:cNvSpPr/>
          <p:nvPr/>
        </p:nvSpPr>
        <p:spPr>
          <a:xfrm>
            <a:off x="1907704" y="1340768"/>
            <a:ext cx="216024" cy="28803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rot="16200000">
            <a:off x="4626006" y="1934834"/>
            <a:ext cx="432048" cy="27003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0" y="0"/>
          <a:ext cx="8532440" cy="6409942"/>
        </p:xfrm>
        <a:graphic>
          <a:graphicData uri="http://schemas.openxmlformats.org/presentationml/2006/ole">
            <p:oleObj spid="_x0000_s31745" name="Slide" r:id="rId4" imgW="4570413" imgH="3427405" progId="PowerPoint.Slide.12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488668"/>
            <a:ext cx="4381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Source: BHPS 1991-2008; UKLHLS 2009-2012</a:t>
            </a:r>
          </a:p>
        </p:txBody>
      </p:sp>
      <p:sp>
        <p:nvSpPr>
          <p:cNvPr id="5" name="Right Brace 4"/>
          <p:cNvSpPr/>
          <p:nvPr/>
        </p:nvSpPr>
        <p:spPr>
          <a:xfrm>
            <a:off x="6948264" y="3861048"/>
            <a:ext cx="144016" cy="72008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494551"/>
          <a:ext cx="9144000" cy="6068324"/>
        </p:xfrm>
        <a:graphic>
          <a:graphicData uri="http://schemas.openxmlformats.org/drawingml/2006/table">
            <a:tbl>
              <a:tblPr/>
              <a:tblGrid>
                <a:gridCol w="3726242"/>
                <a:gridCol w="2012145"/>
                <a:gridCol w="1828930"/>
                <a:gridCol w="1576683"/>
              </a:tblGrid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Model 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Model 2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Model 3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96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MS Mincho"/>
                          <a:cs typeface="Times New Roman"/>
                        </a:rPr>
                        <a:t>Away v Toward Diversity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MS Mincho"/>
                          <a:cs typeface="Times New Roman"/>
                        </a:rPr>
                        <a:t>Away from Diversity (Quintile Change)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MS Mincho"/>
                          <a:cs typeface="Times New Roman"/>
                        </a:rPr>
                        <a:t>Away from Diversity (change in % minority)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Lagged % minority pop.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.08 (.02)***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.07 (.01)***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.43 (.05)***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White (individual)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-.88 (.49)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-.44 (.22)**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-1.01 (.74)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White x minority % pop.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.07 (.02)**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.05 (.01)***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.21 (.05)***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Religious (non-religious ref.)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-.07 (.16)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.03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-.13 (.23)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Labour voter (Conservative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.36 (.20)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-.17 (.08)*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.38 (.29)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Liberal voter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.09 (.24)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-.03 (.09)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-.13 (.32)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Non-voter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-.23 (.24)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.02 (.09)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.15 (.31)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Gay rights wrong (disagree ref)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-.11 (.18)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-.00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-.16 (.24)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Cohabitation wrong (disagree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.08 (.29)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-.08 (.10)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-.26 (.33)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British citizenship best (agree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-.06 (.28)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.11 (.08)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.33 (.46)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Britain history shame (agree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(.27)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.01 (.10)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.48 (.26)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English identifier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.15 (.14)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.04 (.06)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.27 (.20)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British identifier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(.15)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.05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(.23)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Low trust (high trust ref.)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.20 (.16)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.17 (.06)**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.67 (.20)***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Traditional family values 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.28 (.19)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.06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.14 (.24)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Left/right ideology scale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-.06 (.16)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-.07 (.07)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-.26 (.23)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Class is not important to identity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-.19 (.15)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-.09 (.06)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-.34 (.19)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Pseudo R</a:t>
                      </a:r>
                      <a:r>
                        <a:rPr lang="en-US" sz="1400" baseline="30000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.55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.25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.60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Adjusted R</a:t>
                      </a:r>
                      <a:r>
                        <a:rPr lang="en-US" sz="1400" baseline="30000">
                          <a:latin typeface="Times New Roman"/>
                          <a:ea typeface="MS Mincho"/>
                          <a:cs typeface="Times New Roman"/>
                        </a:rPr>
                        <a:t>2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N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2253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MS Mincho"/>
                          <a:cs typeface="Times New Roman"/>
                        </a:rPr>
                        <a:t>7041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MS Mincho"/>
                          <a:cs typeface="Times New Roman"/>
                        </a:rPr>
                        <a:t>7041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49" marR="464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8545"/>
            <a:ext cx="9354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Table A1. Predictors of Inter-Ward Mobility, 1991-2012. Material and Attitudinal Factors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525344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*p&lt;.05,**p&lt;.01,***p&lt;.001.  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BHPS 1991-2008; Understanding Society 2009-12. Note: also includes parameters which are not reported for reasons of space.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1-Data\1-1-work\1-Research\1-1-Projects\1-white flight\readings\US\anti-immigration\US immigration trend gallup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45024"/>
            <a:ext cx="5940152" cy="321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220072" y="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Immigration and Immigration </a:t>
            </a:r>
            <a:r>
              <a:rPr lang="en-GB" b="1" dirty="0"/>
              <a:t>Opinion in the </a:t>
            </a:r>
            <a:r>
              <a:rPr lang="en-GB" b="1" dirty="0" smtClean="0"/>
              <a:t>US &amp; Canada since 1965</a:t>
            </a:r>
            <a:endParaRPr lang="en-GB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04248" y="4365104"/>
            <a:ext cx="2105000" cy="7368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6842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3203848" y="620688"/>
            <a:ext cx="1224136" cy="144016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707904" y="4437112"/>
            <a:ext cx="2808312" cy="1080120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52736"/>
            <a:ext cx="3712125" cy="229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>
            <a:off x="6012160" y="2060848"/>
            <a:ext cx="1800200" cy="216024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940152" y="1124744"/>
            <a:ext cx="93610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364088" y="32849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Wilkes, Guppy &amp; Farris 2007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611560" y="0"/>
          <a:ext cx="8136903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/>
          <p:cNvSpPr/>
          <p:nvPr/>
        </p:nvSpPr>
        <p:spPr>
          <a:xfrm flipH="1">
            <a:off x="1763688" y="620688"/>
            <a:ext cx="144016" cy="21602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/>
          <p:cNvSpPr/>
          <p:nvPr/>
        </p:nvSpPr>
        <p:spPr>
          <a:xfrm flipH="1">
            <a:off x="1547664" y="1844824"/>
            <a:ext cx="432048" cy="4104456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Brace 5"/>
          <p:cNvSpPr/>
          <p:nvPr/>
        </p:nvSpPr>
        <p:spPr>
          <a:xfrm>
            <a:off x="3347864" y="2276872"/>
            <a:ext cx="360040" cy="3672408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3347864" y="620688"/>
            <a:ext cx="207640" cy="504056"/>
          </a:xfrm>
          <a:prstGeom prst="rightBrace">
            <a:avLst>
              <a:gd name="adj1" fmla="val 8333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08104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Source: ONS (Census) 2011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Ethnic Change associated with English ethnic nationalism</a:t>
            </a:r>
          </a:p>
          <a:p>
            <a:r>
              <a:rPr lang="en-GB" dirty="0" smtClean="0"/>
              <a:t>Local ethnic dynamics matter for perceptions of national issues</a:t>
            </a:r>
          </a:p>
          <a:p>
            <a:r>
              <a:rPr lang="en-GB" dirty="0" smtClean="0"/>
              <a:t>Assimilation of European immigrants has historically reduced English ethnic nationalism</a:t>
            </a:r>
          </a:p>
          <a:p>
            <a:r>
              <a:rPr lang="en-GB" dirty="0" smtClean="0"/>
              <a:t>Local contact with and habituation to minorities, rather than integration, reduces opposition to immigration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Ethnic Change and Ethnic Nationalism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6696866" cy="49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3203848" y="2535287"/>
            <a:ext cx="266429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6" name="TextBox 5"/>
          <p:cNvSpPr txBox="1"/>
          <p:nvPr/>
        </p:nvSpPr>
        <p:spPr>
          <a:xfrm>
            <a:off x="3563888" y="303934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English Ethnic Nationalism</a:t>
            </a:r>
            <a:endParaRPr lang="en-GB" dirty="0"/>
          </a:p>
        </p:txBody>
      </p:sp>
      <p:sp>
        <p:nvSpPr>
          <p:cNvPr id="27" name="TextBox 6"/>
          <p:cNvSpPr txBox="1"/>
          <p:nvPr/>
        </p:nvSpPr>
        <p:spPr>
          <a:xfrm>
            <a:off x="899592" y="73508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Individualism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755576" y="519063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6372200" y="519063"/>
            <a:ext cx="216024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0" name="TextBox 9"/>
          <p:cNvSpPr txBox="1"/>
          <p:nvPr/>
        </p:nvSpPr>
        <p:spPr>
          <a:xfrm>
            <a:off x="6876256" y="66307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Cultural Liberalism</a:t>
            </a:r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611560" y="5415607"/>
            <a:ext cx="208823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6372200" y="5415607"/>
            <a:ext cx="201622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33" name="TextBox 12"/>
          <p:cNvSpPr txBox="1"/>
          <p:nvPr/>
        </p:nvSpPr>
        <p:spPr>
          <a:xfrm>
            <a:off x="899592" y="5415607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Integration/ Assimilation/</a:t>
            </a:r>
          </a:p>
          <a:p>
            <a:r>
              <a:rPr lang="en-GB" dirty="0" smtClean="0"/>
              <a:t>Boundary Shift</a:t>
            </a:r>
            <a:endParaRPr lang="en-GB" dirty="0"/>
          </a:p>
        </p:txBody>
      </p:sp>
      <p:sp>
        <p:nvSpPr>
          <p:cNvPr id="34" name="TextBox 13"/>
          <p:cNvSpPr txBox="1"/>
          <p:nvPr/>
        </p:nvSpPr>
        <p:spPr>
          <a:xfrm>
            <a:off x="6444208" y="548761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Immigration and Minority Growth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1691680" y="4479503"/>
            <a:ext cx="1728192" cy="86409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2"/>
          </p:cNvCxnSpPr>
          <p:nvPr/>
        </p:nvCxnSpPr>
        <p:spPr>
          <a:xfrm>
            <a:off x="1727684" y="1383159"/>
            <a:ext cx="1836204" cy="129614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508104" y="1383159"/>
            <a:ext cx="1440160" cy="1368152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724128" y="4263479"/>
            <a:ext cx="1872208" cy="1108448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4"/>
          <p:cNvSpPr txBox="1"/>
          <p:nvPr/>
        </p:nvSpPr>
        <p:spPr>
          <a:xfrm>
            <a:off x="2987824" y="476753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40" name="TextBox 25"/>
          <p:cNvSpPr txBox="1"/>
          <p:nvPr/>
        </p:nvSpPr>
        <p:spPr>
          <a:xfrm>
            <a:off x="2771800" y="145516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41" name="TextBox 26"/>
          <p:cNvSpPr txBox="1"/>
          <p:nvPr/>
        </p:nvSpPr>
        <p:spPr>
          <a:xfrm>
            <a:off x="5652120" y="15271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 smtClean="0"/>
              <a:t>-</a:t>
            </a:r>
            <a:endParaRPr lang="en-GB" sz="2800" b="1" dirty="0"/>
          </a:p>
        </p:txBody>
      </p:sp>
      <p:sp>
        <p:nvSpPr>
          <p:cNvPr id="42" name="TextBox 27"/>
          <p:cNvSpPr txBox="1"/>
          <p:nvPr/>
        </p:nvSpPr>
        <p:spPr>
          <a:xfrm>
            <a:off x="5652120" y="47675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+</a:t>
            </a:r>
            <a:endParaRPr lang="en-GB" dirty="0"/>
          </a:p>
        </p:txBody>
      </p:sp>
      <p:cxnSp>
        <p:nvCxnSpPr>
          <p:cNvPr id="43" name="Straight Arrow Connector 42"/>
          <p:cNvCxnSpPr>
            <a:stCxn id="28" idx="3"/>
            <a:endCxn id="29" idx="1"/>
          </p:cNvCxnSpPr>
          <p:nvPr/>
        </p:nvCxnSpPr>
        <p:spPr>
          <a:xfrm>
            <a:off x="2699792" y="951111"/>
            <a:ext cx="367240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8" grpId="0" animBg="1"/>
      <p:bldP spid="29" grpId="0" animBg="1"/>
      <p:bldP spid="30" grpId="0" build="allAtOnce"/>
      <p:bldP spid="31" grpId="0" animBg="1"/>
      <p:bldP spid="33" grpId="0" uiExpand="1" build="allAtOnce"/>
      <p:bldP spid="39" grpId="0" build="allAtOnce"/>
      <p:bldP spid="40" grpId="0" build="allAtOnce"/>
      <p:bldP spid="4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hart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4440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165304"/>
            <a:ext cx="85324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Source: </a:t>
            </a:r>
            <a:r>
              <a:rPr lang="en-GB" sz="1100" dirty="0" err="1"/>
              <a:t>Ipsos</a:t>
            </a:r>
            <a:r>
              <a:rPr lang="en-GB" sz="1100" dirty="0"/>
              <a:t> MORI, 'Attitudes to Immigration' (forthcoming). Issues Index question: </a:t>
            </a:r>
            <a:r>
              <a:rPr lang="en-GB" sz="1100" i="1" dirty="0"/>
              <a:t>“</a:t>
            </a:r>
            <a:r>
              <a:rPr lang="en-US" sz="1100" i="1" dirty="0"/>
              <a:t>What do you see as the most/other important issues facing Britain today?”</a:t>
            </a:r>
            <a:r>
              <a:rPr lang="en-US" sz="1100" dirty="0"/>
              <a:t>. </a:t>
            </a:r>
            <a:r>
              <a:rPr lang="en-GB" sz="1100" dirty="0"/>
              <a:t>Issues Index base: representative sample of c.1,000 British adults age 18+ each month, interviewed face-to-face in home. Home Office statistics based on ‘Year ending’.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323528" y="188640"/>
          <a:ext cx="842493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619672" y="2204865"/>
          <a:ext cx="5904656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1-Data\1-1-work\1-Research\1-1-Projects\1-white flight\data\UK\other\13_duffy img opino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779912" cy="2204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Locality Matters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 could be the local writ large (Applegate  1990; </a:t>
            </a:r>
            <a:r>
              <a:rPr lang="en-GB" dirty="0" err="1" smtClean="0"/>
              <a:t>Confino</a:t>
            </a:r>
            <a:r>
              <a:rPr lang="en-GB" dirty="0" smtClean="0"/>
              <a:t> 1997; Zimmer 2013)</a:t>
            </a:r>
          </a:p>
          <a:p>
            <a:r>
              <a:rPr lang="en-GB" dirty="0" smtClean="0"/>
              <a:t>Local could be a passive space inscribed by national discourses</a:t>
            </a:r>
          </a:p>
          <a:p>
            <a:r>
              <a:rPr lang="en-GB" dirty="0" smtClean="0"/>
              <a:t>But then, why do opinions on national issues vary by locale, AND</a:t>
            </a:r>
          </a:p>
          <a:p>
            <a:r>
              <a:rPr lang="en-GB" dirty="0" smtClean="0"/>
              <a:t>Why are demographic changes to the nation experienced so differently by locale?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8" name="Object 1024"/>
          <p:cNvGraphicFramePr>
            <a:graphicFrameLocks noChangeAspect="1"/>
          </p:cNvGraphicFramePr>
          <p:nvPr/>
        </p:nvGraphicFramePr>
        <p:xfrm>
          <a:off x="0" y="0"/>
          <a:ext cx="8313738" cy="1943100"/>
        </p:xfrm>
        <a:graphic>
          <a:graphicData uri="http://schemas.openxmlformats.org/presentationml/2006/ole">
            <p:oleObj spid="_x0000_s19458" name="Bitmap Image" r:id="rId4" imgW="8314286" imgH="1943371" progId="Paint.Picture">
              <p:embed/>
            </p:oleObj>
          </a:graphicData>
        </a:graphic>
      </p:graphicFrame>
      <p:graphicFrame>
        <p:nvGraphicFramePr>
          <p:cNvPr id="73729" name="Object 1025"/>
          <p:cNvGraphicFramePr>
            <a:graphicFrameLocks noChangeAspect="1"/>
          </p:cNvGraphicFramePr>
          <p:nvPr/>
        </p:nvGraphicFramePr>
        <p:xfrm>
          <a:off x="0" y="1989138"/>
          <a:ext cx="8313738" cy="1066800"/>
        </p:xfrm>
        <a:graphic>
          <a:graphicData uri="http://schemas.openxmlformats.org/presentationml/2006/ole">
            <p:oleObj spid="_x0000_s19459" name="PBrush" r:id="rId5" imgW="8314286" imgH="1066667" progId="">
              <p:embed/>
            </p:oleObj>
          </a:graphicData>
        </a:graphic>
      </p:graphicFrame>
      <p:graphicFrame>
        <p:nvGraphicFramePr>
          <p:cNvPr id="73730" name="Object 1026"/>
          <p:cNvGraphicFramePr>
            <a:graphicFrameLocks noChangeAspect="1"/>
          </p:cNvGraphicFramePr>
          <p:nvPr/>
        </p:nvGraphicFramePr>
        <p:xfrm>
          <a:off x="0" y="3068638"/>
          <a:ext cx="8313738" cy="2781300"/>
        </p:xfrm>
        <a:graphic>
          <a:graphicData uri="http://schemas.openxmlformats.org/presentationml/2006/ole">
            <p:oleObj spid="_x0000_s19460" name="PBrush" r:id="rId6" imgW="8314286" imgH="2781688" progId="">
              <p:embed/>
            </p:oleObj>
          </a:graphicData>
        </a:graphic>
      </p:graphicFrame>
      <p:graphicFrame>
        <p:nvGraphicFramePr>
          <p:cNvPr id="73731" name="Object 1027"/>
          <p:cNvGraphicFramePr>
            <a:graphicFrameLocks noChangeAspect="1"/>
          </p:cNvGraphicFramePr>
          <p:nvPr/>
        </p:nvGraphicFramePr>
        <p:xfrm>
          <a:off x="0" y="5805488"/>
          <a:ext cx="8307388" cy="914400"/>
        </p:xfrm>
        <a:graphic>
          <a:graphicData uri="http://schemas.openxmlformats.org/presentationml/2006/ole">
            <p:oleObj spid="_x0000_s19461" name="PBrush" r:id="rId7" imgW="8306960" imgH="914286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9872" y="2492897"/>
            <a:ext cx="86409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Local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620688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2656"/>
            <a:ext cx="3203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Local Realities Shape Perceptions of the Nation </a:t>
            </a:r>
            <a:r>
              <a:rPr lang="en-GB" sz="2000" dirty="0" smtClean="0"/>
              <a:t>(Kaufmann 2008)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1323</Words>
  <Application>Microsoft Office PowerPoint</Application>
  <PresentationFormat>On-screen Show (4:3)</PresentationFormat>
  <Paragraphs>299</Paragraphs>
  <Slides>28</Slides>
  <Notes>28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Microsoft Office PowerPoint Slide</vt:lpstr>
      <vt:lpstr>Bitmap Image</vt:lpstr>
      <vt:lpstr>PBrush</vt:lpstr>
      <vt:lpstr>UKIP, White Flight and Integration  </vt:lpstr>
      <vt:lpstr>Slide 2</vt:lpstr>
      <vt:lpstr>Ethnic Change and Ethnic Nationalism</vt:lpstr>
      <vt:lpstr>Slide 4</vt:lpstr>
      <vt:lpstr>Slide 5</vt:lpstr>
      <vt:lpstr>Slide 6</vt:lpstr>
      <vt:lpstr>Slide 7</vt:lpstr>
      <vt:lpstr>Locality Matters</vt:lpstr>
      <vt:lpstr>Slide 9</vt:lpstr>
      <vt:lpstr>Slide 10</vt:lpstr>
      <vt:lpstr>Slide 11</vt:lpstr>
      <vt:lpstr>Individualism</vt:lpstr>
      <vt:lpstr>Desire to reduce migration,  by class and proportion of renters, among ward residents, white British only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Assimilation? Integration?</vt:lpstr>
      <vt:lpstr>Slide 23</vt:lpstr>
      <vt:lpstr>Slide 24</vt:lpstr>
      <vt:lpstr>Slide 25</vt:lpstr>
      <vt:lpstr>Slide 26</vt:lpstr>
      <vt:lpstr>Slide 27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 Warburton</dc:creator>
  <cp:lastModifiedBy>Frances Warburton</cp:lastModifiedBy>
  <cp:revision>34</cp:revision>
  <dcterms:created xsi:type="dcterms:W3CDTF">2014-03-17T09:33:12Z</dcterms:created>
  <dcterms:modified xsi:type="dcterms:W3CDTF">2014-03-17T18:18:08Z</dcterms:modified>
</cp:coreProperties>
</file>