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4" r:id="rId5"/>
    <p:sldId id="281" r:id="rId6"/>
    <p:sldId id="282" r:id="rId7"/>
    <p:sldId id="284" r:id="rId8"/>
    <p:sldId id="275" r:id="rId9"/>
    <p:sldId id="285" r:id="rId10"/>
    <p:sldId id="289" r:id="rId11"/>
    <p:sldId id="287" r:id="rId12"/>
    <p:sldId id="27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1-Data\1-1-work\1-Research\Articles\W.I.P\12-Clash%20of%20civ%20nationalism\models\1-%20main%20civmodel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1-Data\1-1-work\1-Research\Articles\W.I.P\12-Clash%20of%20civ%20nationalism\models\1-%20main%20civmode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3200"/>
            </a:pPr>
            <a:r>
              <a:rPr lang="en-GB" sz="3200" dirty="0"/>
              <a:t>Major Factors Predicting Interstate </a:t>
            </a:r>
            <a:r>
              <a:rPr lang="en-GB" sz="3200" dirty="0" smtClean="0"/>
              <a:t>War, 1945-2001 (</a:t>
            </a:r>
            <a:r>
              <a:rPr lang="en-GB" sz="3200" dirty="0" err="1" smtClean="0"/>
              <a:t>t</a:t>
            </a:r>
            <a:r>
              <a:rPr lang="en-GB" sz="3200" dirty="0" smtClean="0"/>
              <a:t>-statistic)</a:t>
            </a:r>
            <a:endParaRPr lang="en-GB" sz="3200" dirty="0"/>
          </a:p>
        </c:rich>
      </c:tx>
      <c:layout>
        <c:manualLayout>
          <c:xMode val="edge"/>
          <c:yMode val="edge"/>
          <c:x val="0.14610817221638242"/>
          <c:y val="2.2046161537606933E-2"/>
        </c:manualLayout>
      </c:layout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3.9066290829983752E-2"/>
          <c:y val="2.2251631131894437E-2"/>
          <c:w val="0.95053184973749361"/>
          <c:h val="0.64476974149336941"/>
        </c:manualLayout>
      </c:layout>
      <c:bar3DChart>
        <c:barDir val="col"/>
        <c:grouping val="clustered"/>
        <c:ser>
          <c:idx val="0"/>
          <c:order val="0"/>
          <c:tx>
            <c:strRef>
              <c:f>'summary charts-Huntington'!$R$3</c:f>
              <c:strCache>
                <c:ptCount val="1"/>
                <c:pt idx="0">
                  <c:v>Post-45</c:v>
                </c:pt>
              </c:strCache>
            </c:strRef>
          </c:tx>
          <c:cat>
            <c:strRef>
              <c:f>'summary charts-Huntington'!$Q$4:$Q$30</c:f>
              <c:strCache>
                <c:ptCount val="27"/>
                <c:pt idx="0">
                  <c:v>Major Power</c:v>
                </c:pt>
                <c:pt idx="1">
                  <c:v>Contiguous state</c:v>
                </c:pt>
                <c:pt idx="2">
                  <c:v>Distance (-)</c:v>
                </c:pt>
                <c:pt idx="3">
                  <c:v>Major Power*Contig (-)</c:v>
                </c:pt>
                <c:pt idx="4">
                  <c:v>Democracy Gap</c:v>
                </c:pt>
                <c:pt idx="5">
                  <c:v>Major Power*Same Relig (-)</c:v>
                </c:pt>
                <c:pt idx="6">
                  <c:v>Christ-Islam Border</c:v>
                </c:pt>
                <c:pt idx="7">
                  <c:v>Hindu-Islam Fault</c:v>
                </c:pt>
                <c:pt idx="8">
                  <c:v>Same language </c:v>
                </c:pt>
                <c:pt idx="9">
                  <c:v>Insular economy (-)</c:v>
                </c:pt>
                <c:pt idx="10">
                  <c:v>GDP imbalance (-)</c:v>
                </c:pt>
                <c:pt idx="11">
                  <c:v>Jewish-Islam fault</c:v>
                </c:pt>
                <c:pt idx="12">
                  <c:v>Christian-Islam dyad (-)</c:v>
                </c:pt>
                <c:pt idx="13">
                  <c:v>Jewish-Islam dyad</c:v>
                </c:pt>
                <c:pt idx="14">
                  <c:v>Same language &amp; religion (-)</c:v>
                </c:pt>
                <c:pt idx="15">
                  <c:v>Contiguous democracies</c:v>
                </c:pt>
                <c:pt idx="16">
                  <c:v>GDP difference</c:v>
                </c:pt>
                <c:pt idx="17">
                  <c:v>lower GDP per cap score (-)</c:v>
                </c:pt>
                <c:pt idx="18">
                  <c:v>Peace Yrs (-)</c:v>
                </c:pt>
                <c:pt idx="19">
                  <c:v>Hindu-Islam dyad (-)</c:v>
                </c:pt>
                <c:pt idx="20">
                  <c:v>Hindu-Buddhist faultline (-)</c:v>
                </c:pt>
                <c:pt idx="21">
                  <c:v>Majorpow*contig*samerel</c:v>
                </c:pt>
                <c:pt idx="22">
                  <c:v>Christian-Jewish dyad</c:v>
                </c:pt>
                <c:pt idx="23">
                  <c:v>MAJLGR</c:v>
                </c:pt>
                <c:pt idx="24">
                  <c:v>GDPCONT</c:v>
                </c:pt>
                <c:pt idx="25">
                  <c:v>Same relig</c:v>
                </c:pt>
                <c:pt idx="26">
                  <c:v>CONS</c:v>
                </c:pt>
              </c:strCache>
            </c:strRef>
          </c:cat>
          <c:val>
            <c:numRef>
              <c:f>'summary charts-Huntington'!$R$4:$R$30</c:f>
              <c:numCache>
                <c:formatCode>General</c:formatCode>
                <c:ptCount val="27"/>
                <c:pt idx="0">
                  <c:v>42.16</c:v>
                </c:pt>
                <c:pt idx="1">
                  <c:v>35.72</c:v>
                </c:pt>
                <c:pt idx="2">
                  <c:v>24.25</c:v>
                </c:pt>
                <c:pt idx="3">
                  <c:v>16.18</c:v>
                </c:pt>
                <c:pt idx="4">
                  <c:v>15.08</c:v>
                </c:pt>
                <c:pt idx="5">
                  <c:v>8.41</c:v>
                </c:pt>
                <c:pt idx="6">
                  <c:v>7.35</c:v>
                </c:pt>
                <c:pt idx="7">
                  <c:v>7.19</c:v>
                </c:pt>
                <c:pt idx="8">
                  <c:v>6.52</c:v>
                </c:pt>
                <c:pt idx="9">
                  <c:v>5.36</c:v>
                </c:pt>
                <c:pt idx="10">
                  <c:v>5.36</c:v>
                </c:pt>
                <c:pt idx="11">
                  <c:v>5.27</c:v>
                </c:pt>
                <c:pt idx="12">
                  <c:v>4.46</c:v>
                </c:pt>
                <c:pt idx="13">
                  <c:v>4.3899999999999997</c:v>
                </c:pt>
                <c:pt idx="14">
                  <c:v>3.52</c:v>
                </c:pt>
                <c:pt idx="15">
                  <c:v>3.34</c:v>
                </c:pt>
                <c:pt idx="16">
                  <c:v>2.78</c:v>
                </c:pt>
                <c:pt idx="17">
                  <c:v>2.5099999999999998</c:v>
                </c:pt>
                <c:pt idx="18">
                  <c:v>2.29</c:v>
                </c:pt>
                <c:pt idx="19">
                  <c:v>1.82</c:v>
                </c:pt>
                <c:pt idx="20">
                  <c:v>1.8</c:v>
                </c:pt>
                <c:pt idx="21">
                  <c:v>1.39</c:v>
                </c:pt>
                <c:pt idx="22">
                  <c:v>0.74</c:v>
                </c:pt>
                <c:pt idx="23">
                  <c:v>0.57999999999999996</c:v>
                </c:pt>
                <c:pt idx="24">
                  <c:v>0.23</c:v>
                </c:pt>
                <c:pt idx="25">
                  <c:v>0.16</c:v>
                </c:pt>
                <c:pt idx="26">
                  <c:v>22.24</c:v>
                </c:pt>
              </c:numCache>
            </c:numRef>
          </c:val>
        </c:ser>
        <c:ser>
          <c:idx val="1"/>
          <c:order val="1"/>
          <c:tx>
            <c:strRef>
              <c:f>'summary charts-Huntington'!$S$3</c:f>
              <c:strCache>
                <c:ptCount val="1"/>
                <c:pt idx="0">
                  <c:v>Post-89</c:v>
                </c:pt>
              </c:strCache>
            </c:strRef>
          </c:tx>
          <c:cat>
            <c:strRef>
              <c:f>'summary charts-Huntington'!$Q$4:$Q$30</c:f>
              <c:strCache>
                <c:ptCount val="27"/>
                <c:pt idx="0">
                  <c:v>Major Power</c:v>
                </c:pt>
                <c:pt idx="1">
                  <c:v>Contiguous state</c:v>
                </c:pt>
                <c:pt idx="2">
                  <c:v>Distance (-)</c:v>
                </c:pt>
                <c:pt idx="3">
                  <c:v>Major Power*Contig (-)</c:v>
                </c:pt>
                <c:pt idx="4">
                  <c:v>Democracy Gap</c:v>
                </c:pt>
                <c:pt idx="5">
                  <c:v>Major Power*Same Relig (-)</c:v>
                </c:pt>
                <c:pt idx="6">
                  <c:v>Christ-Islam Border</c:v>
                </c:pt>
                <c:pt idx="7">
                  <c:v>Hindu-Islam Fault</c:v>
                </c:pt>
                <c:pt idx="8">
                  <c:v>Same language </c:v>
                </c:pt>
                <c:pt idx="9">
                  <c:v>Insular economy (-)</c:v>
                </c:pt>
                <c:pt idx="10">
                  <c:v>GDP imbalance (-)</c:v>
                </c:pt>
                <c:pt idx="11">
                  <c:v>Jewish-Islam fault</c:v>
                </c:pt>
                <c:pt idx="12">
                  <c:v>Christian-Islam dyad (-)</c:v>
                </c:pt>
                <c:pt idx="13">
                  <c:v>Jewish-Islam dyad</c:v>
                </c:pt>
                <c:pt idx="14">
                  <c:v>Same language &amp; religion (-)</c:v>
                </c:pt>
                <c:pt idx="15">
                  <c:v>Contiguous democracies</c:v>
                </c:pt>
                <c:pt idx="16">
                  <c:v>GDP difference</c:v>
                </c:pt>
                <c:pt idx="17">
                  <c:v>lower GDP per cap score (-)</c:v>
                </c:pt>
                <c:pt idx="18">
                  <c:v>Peace Yrs (-)</c:v>
                </c:pt>
                <c:pt idx="19">
                  <c:v>Hindu-Islam dyad (-)</c:v>
                </c:pt>
                <c:pt idx="20">
                  <c:v>Hindu-Buddhist faultline (-)</c:v>
                </c:pt>
                <c:pt idx="21">
                  <c:v>Majorpow*contig*samerel</c:v>
                </c:pt>
                <c:pt idx="22">
                  <c:v>Christian-Jewish dyad</c:v>
                </c:pt>
                <c:pt idx="23">
                  <c:v>MAJLGR</c:v>
                </c:pt>
                <c:pt idx="24">
                  <c:v>GDPCONT</c:v>
                </c:pt>
                <c:pt idx="25">
                  <c:v>Same relig</c:v>
                </c:pt>
                <c:pt idx="26">
                  <c:v>CONS</c:v>
                </c:pt>
              </c:strCache>
            </c:strRef>
          </c:cat>
          <c:val>
            <c:numRef>
              <c:f>'summary charts-Huntington'!$S$4:$S$30</c:f>
              <c:numCache>
                <c:formatCode>General</c:formatCode>
                <c:ptCount val="27"/>
                <c:pt idx="0">
                  <c:v>15.86</c:v>
                </c:pt>
                <c:pt idx="1">
                  <c:v>12.91</c:v>
                </c:pt>
                <c:pt idx="2">
                  <c:v>18.05</c:v>
                </c:pt>
                <c:pt idx="3">
                  <c:v>2.63</c:v>
                </c:pt>
                <c:pt idx="4">
                  <c:v>10.54</c:v>
                </c:pt>
                <c:pt idx="5">
                  <c:v>4.54</c:v>
                </c:pt>
                <c:pt idx="6">
                  <c:v>8.15</c:v>
                </c:pt>
                <c:pt idx="7">
                  <c:v>0.45</c:v>
                </c:pt>
                <c:pt idx="8">
                  <c:v>1.57</c:v>
                </c:pt>
                <c:pt idx="9">
                  <c:v>3.99</c:v>
                </c:pt>
                <c:pt idx="10">
                  <c:v>3.91</c:v>
                </c:pt>
                <c:pt idx="11">
                  <c:v>0.3</c:v>
                </c:pt>
                <c:pt idx="12">
                  <c:v>2.8</c:v>
                </c:pt>
                <c:pt idx="13">
                  <c:v>0.52</c:v>
                </c:pt>
                <c:pt idx="14">
                  <c:v>1.1100000000000001</c:v>
                </c:pt>
                <c:pt idx="15">
                  <c:v>3.12</c:v>
                </c:pt>
                <c:pt idx="16">
                  <c:v>5.77</c:v>
                </c:pt>
                <c:pt idx="17">
                  <c:v>1.63</c:v>
                </c:pt>
                <c:pt idx="18">
                  <c:v>4.03</c:v>
                </c:pt>
                <c:pt idx="19">
                  <c:v>0.45</c:v>
                </c:pt>
                <c:pt idx="20">
                  <c:v>0</c:v>
                </c:pt>
                <c:pt idx="21">
                  <c:v>4.54</c:v>
                </c:pt>
                <c:pt idx="22">
                  <c:v>0</c:v>
                </c:pt>
                <c:pt idx="23">
                  <c:v>0.08</c:v>
                </c:pt>
                <c:pt idx="24">
                  <c:v>2.1</c:v>
                </c:pt>
                <c:pt idx="25">
                  <c:v>4.97</c:v>
                </c:pt>
                <c:pt idx="26">
                  <c:v>12.92</c:v>
                </c:pt>
              </c:numCache>
            </c:numRef>
          </c:val>
        </c:ser>
        <c:shape val="box"/>
        <c:axId val="102691200"/>
        <c:axId val="102693504"/>
        <c:axId val="0"/>
      </c:bar3DChart>
      <c:catAx>
        <c:axId val="102691200"/>
        <c:scaling>
          <c:orientation val="minMax"/>
        </c:scaling>
        <c:axPos val="b"/>
        <c:tickLblPos val="nextTo"/>
        <c:txPr>
          <a:bodyPr rot="4140000"/>
          <a:lstStyle/>
          <a:p>
            <a:pPr>
              <a:defRPr sz="1400" baseline="0"/>
            </a:pPr>
            <a:endParaRPr lang="en-US"/>
          </a:p>
        </c:txPr>
        <c:crossAx val="102693504"/>
        <c:crosses val="autoZero"/>
        <c:auto val="1"/>
        <c:lblAlgn val="ctr"/>
        <c:lblOffset val="100"/>
      </c:catAx>
      <c:valAx>
        <c:axId val="102693504"/>
        <c:scaling>
          <c:orientation val="minMax"/>
        </c:scaling>
        <c:axPos val="l"/>
        <c:majorGridlines/>
        <c:numFmt formatCode="General" sourceLinked="1"/>
        <c:tickLblPos val="nextTo"/>
        <c:crossAx val="1026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73273529911684"/>
          <c:y val="0.15912041970084131"/>
          <c:w val="0.23197007075187279"/>
          <c:h val="0.19273521376412722"/>
        </c:manualLayout>
      </c:layout>
      <c:txPr>
        <a:bodyPr/>
        <a:lstStyle/>
        <a:p>
          <a:pPr>
            <a:defRPr sz="28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'summary charts-Huntington'!$F$67</c:f>
              <c:strCache>
                <c:ptCount val="1"/>
                <c:pt idx="0">
                  <c:v>Post-45</c:v>
                </c:pt>
              </c:strCache>
            </c:strRef>
          </c:tx>
          <c:cat>
            <c:strRef>
              <c:f>'summary charts-Huntington'!$E$68:$E$93</c:f>
              <c:strCache>
                <c:ptCount val="26"/>
                <c:pt idx="0">
                  <c:v>Peace Yrs</c:v>
                </c:pt>
                <c:pt idx="1">
                  <c:v>Democracy gap (-)</c:v>
                </c:pt>
                <c:pt idx="2">
                  <c:v>Major Power in dyad (-)</c:v>
                </c:pt>
                <c:pt idx="3">
                  <c:v>GDP per capita of poorest in dyad (-)</c:v>
                </c:pt>
                <c:pt idx="4">
                  <c:v>GDP difference (-)</c:v>
                </c:pt>
                <c:pt idx="5">
                  <c:v>GDP gap (-)</c:v>
                </c:pt>
                <c:pt idx="6">
                  <c:v>Jewish-Islam dyad (-)</c:v>
                </c:pt>
                <c:pt idx="7">
                  <c:v>Hindu-Islam dyad</c:v>
                </c:pt>
                <c:pt idx="8">
                  <c:v>Same language and religion</c:v>
                </c:pt>
                <c:pt idx="9">
                  <c:v>Major Power*contiguous</c:v>
                </c:pt>
                <c:pt idx="10">
                  <c:v>Contiguous</c:v>
                </c:pt>
                <c:pt idx="11">
                  <c:v>Major power*same rel (-)</c:v>
                </c:pt>
                <c:pt idx="12">
                  <c:v>Islam-Christian dyad</c:v>
                </c:pt>
                <c:pt idx="13">
                  <c:v>Contiguous*democracy scores</c:v>
                </c:pt>
                <c:pt idx="14">
                  <c:v>Christian-Jewish fault</c:v>
                </c:pt>
                <c:pt idx="15">
                  <c:v>Insular Economy</c:v>
                </c:pt>
                <c:pt idx="16">
                  <c:v>Hindu-Buddhist fault</c:v>
                </c:pt>
                <c:pt idx="17">
                  <c:v>Majpower*same lang&amp;relig</c:v>
                </c:pt>
                <c:pt idx="18">
                  <c:v>Same language</c:v>
                </c:pt>
                <c:pt idx="19">
                  <c:v>Same religion</c:v>
                </c:pt>
                <c:pt idx="20">
                  <c:v>Majorpow*contig*samerel</c:v>
                </c:pt>
                <c:pt idx="21">
                  <c:v>Christian-Islam fault </c:v>
                </c:pt>
                <c:pt idx="22">
                  <c:v>Jewish-Islam fault (-)</c:v>
                </c:pt>
                <c:pt idx="23">
                  <c:v>Hindu-Islam fault (-)</c:v>
                </c:pt>
                <c:pt idx="24">
                  <c:v>GDPCONT</c:v>
                </c:pt>
                <c:pt idx="25">
                  <c:v>Distance</c:v>
                </c:pt>
              </c:strCache>
            </c:strRef>
          </c:cat>
          <c:val>
            <c:numRef>
              <c:f>'summary charts-Huntington'!$F$68:$F$93</c:f>
              <c:numCache>
                <c:formatCode>General</c:formatCode>
                <c:ptCount val="26"/>
                <c:pt idx="0">
                  <c:v>124.67</c:v>
                </c:pt>
                <c:pt idx="1">
                  <c:v>121.06</c:v>
                </c:pt>
                <c:pt idx="2">
                  <c:v>102.99</c:v>
                </c:pt>
                <c:pt idx="3">
                  <c:v>69.16</c:v>
                </c:pt>
                <c:pt idx="4">
                  <c:v>68.2</c:v>
                </c:pt>
                <c:pt idx="5">
                  <c:v>56.22</c:v>
                </c:pt>
                <c:pt idx="6">
                  <c:v>54.52</c:v>
                </c:pt>
                <c:pt idx="7">
                  <c:v>33.71</c:v>
                </c:pt>
                <c:pt idx="8">
                  <c:v>22.15</c:v>
                </c:pt>
                <c:pt idx="9">
                  <c:v>16.47</c:v>
                </c:pt>
                <c:pt idx="10">
                  <c:v>15.03</c:v>
                </c:pt>
                <c:pt idx="11">
                  <c:v>13.92</c:v>
                </c:pt>
                <c:pt idx="12">
                  <c:v>12.31</c:v>
                </c:pt>
                <c:pt idx="13">
                  <c:v>9.9700000000000006</c:v>
                </c:pt>
                <c:pt idx="14">
                  <c:v>7.54</c:v>
                </c:pt>
                <c:pt idx="15">
                  <c:v>7.14</c:v>
                </c:pt>
                <c:pt idx="16">
                  <c:v>6.22</c:v>
                </c:pt>
                <c:pt idx="17">
                  <c:v>5.81</c:v>
                </c:pt>
                <c:pt idx="18">
                  <c:v>4.4800000000000004</c:v>
                </c:pt>
                <c:pt idx="19">
                  <c:v>3.88</c:v>
                </c:pt>
                <c:pt idx="20">
                  <c:v>2.4</c:v>
                </c:pt>
                <c:pt idx="21">
                  <c:v>0.9</c:v>
                </c:pt>
                <c:pt idx="22">
                  <c:v>0.56999999999999995</c:v>
                </c:pt>
                <c:pt idx="23">
                  <c:v>0.41</c:v>
                </c:pt>
                <c:pt idx="24">
                  <c:v>0.18</c:v>
                </c:pt>
                <c:pt idx="25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'summary charts-Huntington'!$G$67</c:f>
              <c:strCache>
                <c:ptCount val="1"/>
                <c:pt idx="0">
                  <c:v>Post-89</c:v>
                </c:pt>
              </c:strCache>
            </c:strRef>
          </c:tx>
          <c:cat>
            <c:strRef>
              <c:f>'summary charts-Huntington'!$E$68:$E$93</c:f>
              <c:strCache>
                <c:ptCount val="26"/>
                <c:pt idx="0">
                  <c:v>Peace Yrs</c:v>
                </c:pt>
                <c:pt idx="1">
                  <c:v>Democracy gap (-)</c:v>
                </c:pt>
                <c:pt idx="2">
                  <c:v>Major Power in dyad (-)</c:v>
                </c:pt>
                <c:pt idx="3">
                  <c:v>GDP per capita of poorest in dyad (-)</c:v>
                </c:pt>
                <c:pt idx="4">
                  <c:v>GDP difference (-)</c:v>
                </c:pt>
                <c:pt idx="5">
                  <c:v>GDP gap (-)</c:v>
                </c:pt>
                <c:pt idx="6">
                  <c:v>Jewish-Islam dyad (-)</c:v>
                </c:pt>
                <c:pt idx="7">
                  <c:v>Hindu-Islam dyad</c:v>
                </c:pt>
                <c:pt idx="8">
                  <c:v>Same language and religion</c:v>
                </c:pt>
                <c:pt idx="9">
                  <c:v>Major Power*contiguous</c:v>
                </c:pt>
                <c:pt idx="10">
                  <c:v>Contiguous</c:v>
                </c:pt>
                <c:pt idx="11">
                  <c:v>Major power*same rel (-)</c:v>
                </c:pt>
                <c:pt idx="12">
                  <c:v>Islam-Christian dyad</c:v>
                </c:pt>
                <c:pt idx="13">
                  <c:v>Contiguous*democracy scores</c:v>
                </c:pt>
                <c:pt idx="14">
                  <c:v>Christian-Jewish fault</c:v>
                </c:pt>
                <c:pt idx="15">
                  <c:v>Insular Economy</c:v>
                </c:pt>
                <c:pt idx="16">
                  <c:v>Hindu-Buddhist fault</c:v>
                </c:pt>
                <c:pt idx="17">
                  <c:v>Majpower*same lang&amp;relig</c:v>
                </c:pt>
                <c:pt idx="18">
                  <c:v>Same language</c:v>
                </c:pt>
                <c:pt idx="19">
                  <c:v>Same religion</c:v>
                </c:pt>
                <c:pt idx="20">
                  <c:v>Majorpow*contig*samerel</c:v>
                </c:pt>
                <c:pt idx="21">
                  <c:v>Christian-Islam fault </c:v>
                </c:pt>
                <c:pt idx="22">
                  <c:v>Jewish-Islam fault (-)</c:v>
                </c:pt>
                <c:pt idx="23">
                  <c:v>Hindu-Islam fault (-)</c:v>
                </c:pt>
                <c:pt idx="24">
                  <c:v>GDPCONT</c:v>
                </c:pt>
                <c:pt idx="25">
                  <c:v>Distance</c:v>
                </c:pt>
              </c:strCache>
            </c:strRef>
          </c:cat>
          <c:val>
            <c:numRef>
              <c:f>'summary charts-Huntington'!$G$68:$G$93</c:f>
              <c:numCache>
                <c:formatCode>General</c:formatCode>
                <c:ptCount val="26"/>
                <c:pt idx="0">
                  <c:v>4.8499999999999996</c:v>
                </c:pt>
                <c:pt idx="1">
                  <c:v>24.62</c:v>
                </c:pt>
                <c:pt idx="2">
                  <c:v>36.229999999999997</c:v>
                </c:pt>
                <c:pt idx="3">
                  <c:v>38.29</c:v>
                </c:pt>
                <c:pt idx="4">
                  <c:v>76.02</c:v>
                </c:pt>
                <c:pt idx="5">
                  <c:v>41.68</c:v>
                </c:pt>
                <c:pt idx="6">
                  <c:v>44.78</c:v>
                </c:pt>
                <c:pt idx="7">
                  <c:v>11.39</c:v>
                </c:pt>
                <c:pt idx="8">
                  <c:v>4.72</c:v>
                </c:pt>
                <c:pt idx="9">
                  <c:v>7.9</c:v>
                </c:pt>
                <c:pt idx="10">
                  <c:v>4.4000000000000004</c:v>
                </c:pt>
                <c:pt idx="11">
                  <c:v>12.87</c:v>
                </c:pt>
                <c:pt idx="12">
                  <c:v>5.67</c:v>
                </c:pt>
                <c:pt idx="13">
                  <c:v>1.27</c:v>
                </c:pt>
                <c:pt idx="14">
                  <c:v>0</c:v>
                </c:pt>
                <c:pt idx="15">
                  <c:v>9.86</c:v>
                </c:pt>
                <c:pt idx="16">
                  <c:v>2.34</c:v>
                </c:pt>
                <c:pt idx="17">
                  <c:v>4.12</c:v>
                </c:pt>
                <c:pt idx="18">
                  <c:v>4.49</c:v>
                </c:pt>
                <c:pt idx="19">
                  <c:v>11.68</c:v>
                </c:pt>
                <c:pt idx="20">
                  <c:v>3.27</c:v>
                </c:pt>
                <c:pt idx="21">
                  <c:v>3.2</c:v>
                </c:pt>
                <c:pt idx="22">
                  <c:v>2.16</c:v>
                </c:pt>
                <c:pt idx="23">
                  <c:v>2.17</c:v>
                </c:pt>
                <c:pt idx="24">
                  <c:v>0.24</c:v>
                </c:pt>
                <c:pt idx="25">
                  <c:v>7.87</c:v>
                </c:pt>
              </c:numCache>
            </c:numRef>
          </c:val>
        </c:ser>
        <c:shape val="box"/>
        <c:axId val="123986304"/>
        <c:axId val="134101248"/>
        <c:axId val="0"/>
      </c:bar3DChart>
      <c:catAx>
        <c:axId val="123986304"/>
        <c:scaling>
          <c:orientation val="minMax"/>
        </c:scaling>
        <c:axPos val="b"/>
        <c:tickLblPos val="nextTo"/>
        <c:txPr>
          <a:bodyPr rot="4560000"/>
          <a:lstStyle/>
          <a:p>
            <a:pPr>
              <a:defRPr sz="1400"/>
            </a:pPr>
            <a:endParaRPr lang="en-US"/>
          </a:p>
        </c:txPr>
        <c:crossAx val="134101248"/>
        <c:crosses val="autoZero"/>
        <c:auto val="1"/>
        <c:lblAlgn val="ctr"/>
        <c:lblOffset val="100"/>
      </c:catAx>
      <c:valAx>
        <c:axId val="134101248"/>
        <c:scaling>
          <c:orientation val="minMax"/>
          <c:max val="65"/>
        </c:scaling>
        <c:axPos val="l"/>
        <c:majorGridlines/>
        <c:numFmt formatCode="General" sourceLinked="1"/>
        <c:tickLblPos val="nextTo"/>
        <c:crossAx val="123986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67634614672439"/>
          <c:y val="0.16808367192005119"/>
          <c:w val="0.24086826000814723"/>
          <c:h val="0.22920832870421806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</cdr:x>
      <cdr:y>0</cdr:y>
    </cdr:from>
    <cdr:to>
      <cdr:x>0.91667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0"/>
          <a:ext cx="5544616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800" b="1" dirty="0"/>
            <a:t>Predictors of International</a:t>
          </a:r>
          <a:r>
            <a:rPr lang="en-GB" sz="2800" b="1" baseline="0" dirty="0"/>
            <a:t> Cooperation, 1945-2001 </a:t>
          </a:r>
          <a:endParaRPr lang="en-GB" sz="2800" b="1" baseline="0" dirty="0" smtClean="0"/>
        </a:p>
        <a:p xmlns:a="http://schemas.openxmlformats.org/drawingml/2006/main">
          <a:pPr algn="ctr"/>
          <a:r>
            <a:rPr lang="en-GB" sz="2800" b="1" baseline="0" dirty="0" smtClean="0"/>
            <a:t>(</a:t>
          </a:r>
          <a:r>
            <a:rPr lang="en-GB" sz="2800" b="1" baseline="0" dirty="0" err="1"/>
            <a:t>t</a:t>
          </a:r>
          <a:r>
            <a:rPr lang="en-GB" sz="2800" b="1" baseline="0" dirty="0"/>
            <a:t>-statistic)</a:t>
          </a:r>
        </a:p>
        <a:p xmlns:a="http://schemas.openxmlformats.org/drawingml/2006/main">
          <a:r>
            <a:rPr lang="en-GB" sz="1100" b="1" baseline="0" dirty="0"/>
            <a:t> </a:t>
          </a:r>
        </a:p>
      </cdr:txBody>
    </cdr:sp>
  </cdr:relSizeAnchor>
  <cdr:relSizeAnchor xmlns:cdr="http://schemas.openxmlformats.org/drawingml/2006/chartDrawing">
    <cdr:from>
      <cdr:x>0.19792</cdr:x>
      <cdr:y>0.05208</cdr:y>
    </cdr:from>
    <cdr:to>
      <cdr:x>0.82917</cdr:x>
      <cdr:y>0.18403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04875" y="142875"/>
          <a:ext cx="288607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3200" b="1" dirty="0"/>
        </a:p>
      </cdr:txBody>
    </cdr:sp>
  </cdr:relSizeAnchor>
  <cdr:relSizeAnchor xmlns:cdr="http://schemas.openxmlformats.org/drawingml/2006/chartDrawing">
    <cdr:from>
      <cdr:x>0.689</cdr:x>
      <cdr:y>0.36782</cdr:y>
    </cdr:from>
    <cdr:to>
      <cdr:x>0.778</cdr:x>
      <cdr:y>0.51378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H="1">
          <a:off x="6300192" y="2304256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0.6575</cdr:x>
      <cdr:y>0.36782</cdr:y>
    </cdr:from>
    <cdr:to>
      <cdr:x>0.7465</cdr:x>
      <cdr:y>0.51378</cdr:y>
    </cdr:to>
    <cdr:sp macro="" textlink="">
      <cdr:nvSpPr>
        <cdr:cNvPr id="5" name="Straight Arrow Connector 4"/>
        <cdr:cNvSpPr/>
      </cdr:nvSpPr>
      <cdr:spPr>
        <a:xfrm xmlns:a="http://schemas.openxmlformats.org/drawingml/2006/main" flipH="1">
          <a:off x="6012160" y="2304256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0.53937</cdr:x>
      <cdr:y>0.35632</cdr:y>
    </cdr:from>
    <cdr:to>
      <cdr:x>0.62837</cdr:x>
      <cdr:y>0.50228</cdr:y>
    </cdr:to>
    <cdr:sp macro="" textlink="">
      <cdr:nvSpPr>
        <cdr:cNvPr id="6" name="Straight Arrow Connector 5"/>
        <cdr:cNvSpPr/>
      </cdr:nvSpPr>
      <cdr:spPr>
        <a:xfrm xmlns:a="http://schemas.openxmlformats.org/drawingml/2006/main" flipH="1">
          <a:off x="4932040" y="2232248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0.4685</cdr:x>
      <cdr:y>0.33333</cdr:y>
    </cdr:from>
    <cdr:to>
      <cdr:x>0.5575</cdr:x>
      <cdr:y>0.47929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H="1">
          <a:off x="4283968" y="2088232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0.42125</cdr:x>
      <cdr:y>0.31034</cdr:y>
    </cdr:from>
    <cdr:to>
      <cdr:x>0.51025</cdr:x>
      <cdr:y>0.4563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H="1">
          <a:off x="3851920" y="1944216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0.38975</cdr:x>
      <cdr:y>0.28736</cdr:y>
    </cdr:from>
    <cdr:to>
      <cdr:x>0.47875</cdr:x>
      <cdr:y>0.43332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H="1">
          <a:off x="3563888" y="1800200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0.30313</cdr:x>
      <cdr:y>0.21839</cdr:y>
    </cdr:from>
    <cdr:to>
      <cdr:x>0.39213</cdr:x>
      <cdr:y>0.36435</cdr:y>
    </cdr:to>
    <cdr:sp macro="" textlink="">
      <cdr:nvSpPr>
        <cdr:cNvPr id="10" name="Straight Arrow Connector 9"/>
        <cdr:cNvSpPr/>
      </cdr:nvSpPr>
      <cdr:spPr>
        <a:xfrm xmlns:a="http://schemas.openxmlformats.org/drawingml/2006/main" flipH="1">
          <a:off x="2771800" y="1368152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0.2795</cdr:x>
      <cdr:y>0.13793</cdr:y>
    </cdr:from>
    <cdr:to>
      <cdr:x>0.3685</cdr:x>
      <cdr:y>0.28389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flipH="1">
          <a:off x="2555776" y="864096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0.248</cdr:x>
      <cdr:y>0</cdr:y>
    </cdr:from>
    <cdr:to>
      <cdr:x>0.337</cdr:x>
      <cdr:y>0.14596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flipH="1">
          <a:off x="2267744" y="-188640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0.71262</cdr:x>
      <cdr:y>0.37931</cdr:y>
    </cdr:from>
    <cdr:to>
      <cdr:x>0.80162</cdr:x>
      <cdr:y>0.52527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flipH="1">
          <a:off x="6516216" y="2376264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0.74412</cdr:x>
      <cdr:y>0.37931</cdr:y>
    </cdr:from>
    <cdr:to>
      <cdr:x>0.83312</cdr:x>
      <cdr:y>0.52527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flipH="1">
          <a:off x="6804248" y="2376264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0.63387</cdr:x>
      <cdr:y>0.33333</cdr:y>
    </cdr:from>
    <cdr:to>
      <cdr:x>0.72287</cdr:x>
      <cdr:y>0.47929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H="1">
          <a:off x="5796136" y="2088232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0.58662</cdr:x>
      <cdr:y>0.35632</cdr:y>
    </cdr:from>
    <cdr:to>
      <cdr:x>0.67562</cdr:x>
      <cdr:y>0.50228</cdr:y>
    </cdr:to>
    <cdr:sp macro="" textlink="">
      <cdr:nvSpPr>
        <cdr:cNvPr id="16" name="Straight Arrow Connector 15"/>
        <cdr:cNvSpPr/>
      </cdr:nvSpPr>
      <cdr:spPr>
        <a:xfrm xmlns:a="http://schemas.openxmlformats.org/drawingml/2006/main" flipH="1">
          <a:off x="5364088" y="2232248"/>
          <a:ext cx="813805" cy="91439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50493-766D-4756-9708-7B029E3D52CA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37D6B-C0A1-4543-8DCC-BF91D90E8CF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37D6B-C0A1-4543-8DCC-BF91D90E8CF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A55CC-E221-486A-9AA5-A4A4601F28B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A55CC-E221-486A-9AA5-A4A4601F28B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A55CC-E221-486A-9AA5-A4A4601F28B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37D6B-C0A1-4543-8DCC-BF91D90E8CFA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37D6B-C0A1-4543-8DCC-BF91D90E8CF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37D6B-C0A1-4543-8DCC-BF91D90E8CF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4BB54-7020-4FB3-BA38-88129033E76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E18C-633D-464B-A2A2-241490A81A8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E18C-633D-464B-A2A2-241490A81A8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37D6B-C0A1-4543-8DCC-BF91D90E8CFA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A9A604-8AC4-49CA-AAEE-C0822210C2B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37D6B-C0A1-4543-8DCC-BF91D90E8CFA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E3B11-02B0-46F1-A95E-DB00C0943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70675-48F1-4E50-B134-8310CE30CA24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6DC49-A594-4E16-95A2-3C1050DD62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.kaufmann@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Clash of Civilizations or Narcissism of Minor Differences?: Huntington Revisited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40760" cy="1057672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0"/>
              </a:spcBef>
            </a:pPr>
            <a:r>
              <a:rPr lang="en-GB" sz="5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Eric Kaufmann</a:t>
            </a:r>
          </a:p>
          <a:p>
            <a:pPr>
              <a:spcBef>
                <a:spcPts val="0"/>
              </a:spcBef>
            </a:pPr>
            <a:r>
              <a:rPr lang="en-GB" sz="5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Politics</a:t>
            </a:r>
          </a:p>
          <a:p>
            <a:pPr>
              <a:spcBef>
                <a:spcPts val="0"/>
              </a:spcBef>
            </a:pPr>
            <a:r>
              <a:rPr lang="en-GB" sz="5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Birkbeck College</a:t>
            </a:r>
          </a:p>
          <a:p>
            <a:pPr>
              <a:spcBef>
                <a:spcPts val="0"/>
              </a:spcBef>
            </a:pPr>
            <a:r>
              <a:rPr lang="en-GB" sz="5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e.kaufmann@bbk.ac.uk</a:t>
            </a:r>
            <a:r>
              <a:rPr lang="en-GB" sz="5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4" descr="BBKweblogo220x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10300"/>
            <a:ext cx="2095500" cy="647700"/>
          </a:xfrm>
          <a:prstGeom prst="rect">
            <a:avLst/>
          </a:prstGeom>
          <a:noFill/>
        </p:spPr>
      </p:pic>
      <p:pic>
        <p:nvPicPr>
          <p:cNvPr id="7" name="Picture 5" descr="BBKweblogo220x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0" y="6210300"/>
            <a:ext cx="2095500" cy="64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Is </a:t>
            </a:r>
            <a:r>
              <a:rPr lang="en-GB" dirty="0" smtClean="0"/>
              <a:t>Huntington right</a:t>
            </a:r>
            <a:r>
              <a:rPr lang="en-GB" dirty="0" smtClean="0"/>
              <a:t>? No.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268760"/>
            <a:ext cx="4499992" cy="54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‘Realist’ factors (distance, power balance, contiguity) most important</a:t>
            </a:r>
          </a:p>
          <a:p>
            <a:r>
              <a:rPr lang="en-GB" sz="2800" dirty="0" smtClean="0"/>
              <a:t>‘Liberal’ factors (regime type, trade) very important  </a:t>
            </a:r>
          </a:p>
          <a:p>
            <a:r>
              <a:rPr lang="en-GB" sz="2800" dirty="0" smtClean="0"/>
              <a:t>Cultural Factors also important, but somewhat less so</a:t>
            </a:r>
          </a:p>
          <a:p>
            <a:r>
              <a:rPr lang="en-US" sz="2800" dirty="0" smtClean="0"/>
              <a:t>Civilization  </a:t>
            </a:r>
            <a:r>
              <a:rPr lang="en-US" sz="2800" i="1" dirty="0" smtClean="0"/>
              <a:t>per se </a:t>
            </a:r>
            <a:r>
              <a:rPr lang="en-US" sz="2800" dirty="0" smtClean="0"/>
              <a:t>unimportant for war</a:t>
            </a:r>
          </a:p>
          <a:p>
            <a:endParaRPr lang="en-GB" sz="2800" dirty="0" smtClean="0"/>
          </a:p>
        </p:txBody>
      </p:sp>
      <p:pic>
        <p:nvPicPr>
          <p:cNvPr id="5" name="Content Placeholder 4" descr="Hunting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556792"/>
            <a:ext cx="4358975" cy="39604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Is </a:t>
            </a:r>
            <a:r>
              <a:rPr lang="en-GB" dirty="0" smtClean="0"/>
              <a:t>Huntington right</a:t>
            </a:r>
            <a:r>
              <a:rPr lang="en-GB" dirty="0" smtClean="0"/>
              <a:t>? Yes.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4008" y="1268760"/>
            <a:ext cx="4499992" cy="5400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Ethnic and religious culture more important than ideology</a:t>
            </a:r>
          </a:p>
          <a:p>
            <a:r>
              <a:rPr lang="en-US" sz="2800" dirty="0" err="1" smtClean="0"/>
              <a:t>Civilizational</a:t>
            </a:r>
            <a:r>
              <a:rPr lang="en-US" sz="2800" dirty="0" smtClean="0"/>
              <a:t> </a:t>
            </a:r>
            <a:r>
              <a:rPr lang="en-US" sz="2800" dirty="0" err="1" smtClean="0"/>
              <a:t>faultlines</a:t>
            </a:r>
            <a:r>
              <a:rPr lang="en-US" sz="2800" dirty="0" smtClean="0"/>
              <a:t> are important for war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Civilization matters for alliance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, especially Israel’s relations with Muslim countries, West with Latin America</a:t>
            </a:r>
          </a:p>
          <a:p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32772" name="Picture 5" descr="9-11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412875"/>
            <a:ext cx="4381500" cy="5257800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Clash of Civilizations or Narcissism of Minor Differences?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What explains the anomaly: nationalism.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Religion is a marker of ethnicity and nationalism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Ethnic groups  historically formed on </a:t>
            </a:r>
            <a:r>
              <a:rPr lang="en-US" sz="3000" dirty="0" err="1" smtClean="0"/>
              <a:t>faultlines</a:t>
            </a:r>
            <a:r>
              <a:rPr lang="en-US" sz="3000" dirty="0" smtClean="0"/>
              <a:t>, esp. Christian-Islam (</a:t>
            </a:r>
            <a:r>
              <a:rPr lang="en-US" sz="3000" dirty="0" err="1" smtClean="0"/>
              <a:t>ie</a:t>
            </a:r>
            <a:r>
              <a:rPr lang="en-US" sz="3000" dirty="0" smtClean="0"/>
              <a:t>. Armstrong 1982; Hastings 1997)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err="1" smtClean="0"/>
              <a:t>Faultlines</a:t>
            </a:r>
            <a:r>
              <a:rPr lang="en-US" sz="3000" dirty="0" smtClean="0"/>
              <a:t> are picking up ethnic differences that are marked by religion  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Missing those that are not religious: i.e. Iran-Iraq, Russia-Georgia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But, nationalism unimportant for alliance </a:t>
            </a:r>
            <a:r>
              <a:rPr lang="en-US" sz="3000" dirty="0" err="1" smtClean="0"/>
              <a:t>behaviour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Nationalism, not civilization, is the key cultural principle for war</a:t>
            </a:r>
          </a:p>
          <a:p>
            <a:r>
              <a:rPr lang="en-GB" dirty="0" smtClean="0"/>
              <a:t>Civilization rather than nationalism is a somewhat important cultural principle for alliance behaviour</a:t>
            </a:r>
          </a:p>
          <a:p>
            <a:r>
              <a:rPr lang="en-GB" dirty="0" smtClean="0"/>
              <a:t>Culture matters in IR, but less so than the basics of distance, trade, regime type</a:t>
            </a:r>
          </a:p>
          <a:p>
            <a:r>
              <a:rPr lang="en-GB" dirty="0" smtClean="0"/>
              <a:t>No major shift to culture post-Cold War</a:t>
            </a:r>
          </a:p>
          <a:p>
            <a:r>
              <a:rPr lang="en-GB" dirty="0" smtClean="0"/>
              <a:t>Huntington I more support than Huntington II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Huntington &amp; Clash of Civilizations</a:t>
            </a:r>
            <a:endParaRPr lang="en-GB" dirty="0"/>
          </a:p>
        </p:txBody>
      </p:sp>
      <p:pic>
        <p:nvPicPr>
          <p:cNvPr id="5" name="Content Placeholder 4" descr="Huntingto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80479" y="1762997"/>
            <a:ext cx="4766053" cy="43302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072" y="1700808"/>
            <a:ext cx="3466728" cy="4752528"/>
          </a:xfrm>
        </p:spPr>
        <p:txBody>
          <a:bodyPr>
            <a:normAutofit/>
          </a:bodyPr>
          <a:lstStyle/>
          <a:p>
            <a:r>
              <a:rPr lang="en-GB" dirty="0" smtClean="0"/>
              <a:t>Realism and Liberalism consider only interests and interdependency</a:t>
            </a:r>
          </a:p>
          <a:p>
            <a:r>
              <a:rPr lang="en-GB" u="sng" dirty="0" smtClean="0"/>
              <a:t>Identity</a:t>
            </a:r>
            <a:r>
              <a:rPr lang="en-GB" dirty="0" smtClean="0"/>
              <a:t>: not that of constructivists, but of ethnicity, nationalism, religion, civilization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</a:t>
            </a:r>
            <a:r>
              <a:rPr lang="en-GB" dirty="0" err="1" smtClean="0"/>
              <a:t>Huntingtons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Huntington I: not ideology, economics or realism, but culture</a:t>
            </a:r>
          </a:p>
          <a:p>
            <a:r>
              <a:rPr lang="en-GB" dirty="0" smtClean="0"/>
              <a:t>‘Ancestry, religion, language, history, values, customs’</a:t>
            </a:r>
            <a:endParaRPr lang="en-GB" dirty="0" smtClean="0"/>
          </a:p>
          <a:p>
            <a:r>
              <a:rPr lang="en-GB" dirty="0" smtClean="0"/>
              <a:t>Huntington II: system builder, grand theorist of Civilizations</a:t>
            </a:r>
          </a:p>
          <a:p>
            <a:r>
              <a:rPr lang="en-GB" dirty="0" smtClean="0"/>
              <a:t>Huntington I more important than 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30188"/>
            <a:ext cx="8280400" cy="645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Ethnic Conflicts and the Huntington Thesis</a:t>
            </a:r>
            <a:endParaRPr lang="en-US"/>
          </a:p>
        </p:txBody>
      </p:sp>
      <p:sp>
        <p:nvSpPr>
          <p:cNvPr id="26628" name="AutoShape 6"/>
          <p:cNvSpPr>
            <a:spLocks noChangeArrowheads="1"/>
          </p:cNvSpPr>
          <p:nvPr/>
        </p:nvSpPr>
        <p:spPr bwMode="auto">
          <a:xfrm>
            <a:off x="2268538" y="1989138"/>
            <a:ext cx="647700" cy="2519362"/>
          </a:xfrm>
          <a:prstGeom prst="upDownArrow">
            <a:avLst>
              <a:gd name="adj1" fmla="val 50000"/>
              <a:gd name="adj2" fmla="val 777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Interstate Conflict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Unit is the Dyad: i.e. France-Malawi 1991, France-Malawi 1992, France-Iraq 1992…</a:t>
            </a:r>
          </a:p>
          <a:p>
            <a:r>
              <a:rPr lang="en-GB" dirty="0" smtClean="0"/>
              <a:t>Militarized Interstate Disputes (MID) </a:t>
            </a:r>
            <a:r>
              <a:rPr lang="en-GB" dirty="0" smtClean="0"/>
              <a:t>– 2690 events of 512,000 during 1945-2001</a:t>
            </a:r>
            <a:endParaRPr lang="en-GB" dirty="0" smtClean="0"/>
          </a:p>
          <a:p>
            <a:r>
              <a:rPr lang="en-GB" dirty="0" smtClean="0"/>
              <a:t>Alliance Behaviour – 34,266 events of 512,000</a:t>
            </a:r>
          </a:p>
          <a:p>
            <a:r>
              <a:rPr lang="en-GB" dirty="0" smtClean="0"/>
              <a:t>Using </a:t>
            </a:r>
            <a:r>
              <a:rPr lang="en-GB" dirty="0" err="1" smtClean="0"/>
              <a:t>Gartzke</a:t>
            </a:r>
            <a:r>
              <a:rPr lang="en-GB" dirty="0" smtClean="0"/>
              <a:t> and </a:t>
            </a:r>
            <a:r>
              <a:rPr lang="en-GB" dirty="0" err="1" smtClean="0"/>
              <a:t>Gleditsch</a:t>
            </a:r>
            <a:r>
              <a:rPr lang="en-GB" dirty="0" smtClean="0"/>
              <a:t> 2006 data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Militarized Interstate Disputes, 1992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6722"/>
          <a:ext cx="9144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State1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State2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Albania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Armenia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Azerbaijan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Burma (Myanmar)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Thailand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Croatia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Iraq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Guinea-Bissau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Senegal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Sri Lanka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Papua New Guinea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Iraq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Arab Emirates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Iraq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Kuwait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Italy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Korea, Democratic Pe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Korea, Republic of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Malaysia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Singapore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Moldova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Estonia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Ukraine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Georgia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Sweden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Turkey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Kingdom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Kingdom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Iraq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States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Peru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States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Serbia</a:t>
                      </a:r>
                    </a:p>
                  </a:txBody>
                  <a:tcPr marL="0" marR="0" marT="0" marB="0" anchor="b"/>
                </a:tc>
              </a:tr>
              <a:tr h="20070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United States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Iraq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-396552" y="2348880"/>
            <a:ext cx="76328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Debate: Is Interstate War More Likely Between Civilisations?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Huntington is wrong because countries from similar civilizations go to war against each other more often than those from different civilizations (Chiozza 2002; </a:t>
            </a:r>
            <a:r>
              <a:rPr lang="en-GB" dirty="0" err="1" smtClean="0"/>
              <a:t>Gartzke</a:t>
            </a:r>
            <a:r>
              <a:rPr lang="en-GB" dirty="0" smtClean="0"/>
              <a:t> &amp; </a:t>
            </a:r>
            <a:r>
              <a:rPr lang="en-GB" dirty="0" err="1" smtClean="0"/>
              <a:t>Gleditsch</a:t>
            </a:r>
            <a:r>
              <a:rPr lang="en-GB" dirty="0" smtClean="0"/>
              <a:t> 2006)</a:t>
            </a:r>
          </a:p>
          <a:p>
            <a:r>
              <a:rPr lang="en-GB" dirty="0" smtClean="0"/>
              <a:t>Huntington is correct because countries on a </a:t>
            </a:r>
            <a:r>
              <a:rPr lang="en-GB" dirty="0" err="1" smtClean="0"/>
              <a:t>civilizational</a:t>
            </a:r>
            <a:r>
              <a:rPr lang="en-GB" dirty="0" smtClean="0"/>
              <a:t> </a:t>
            </a:r>
            <a:r>
              <a:rPr lang="en-GB" dirty="0" err="1" smtClean="0"/>
              <a:t>faultline</a:t>
            </a:r>
            <a:r>
              <a:rPr lang="en-GB" dirty="0" smtClean="0"/>
              <a:t> ARE more likely to go to war (Charron 2010)</a:t>
            </a:r>
          </a:p>
          <a:p>
            <a:r>
              <a:rPr lang="en-GB" dirty="0" smtClean="0"/>
              <a:t>I examine both MID and KOSIMO measures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467544" y="260648"/>
          <a:ext cx="842493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traight Arrow Connector 3"/>
          <p:cNvSpPr/>
          <p:nvPr/>
        </p:nvSpPr>
        <p:spPr>
          <a:xfrm flipH="1">
            <a:off x="2483768" y="2708920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Straight Arrow Connector 5"/>
          <p:cNvSpPr/>
          <p:nvPr/>
        </p:nvSpPr>
        <p:spPr>
          <a:xfrm flipH="1">
            <a:off x="2843808" y="2708920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Straight Arrow Connector 6"/>
          <p:cNvSpPr/>
          <p:nvPr/>
        </p:nvSpPr>
        <p:spPr>
          <a:xfrm flipH="1">
            <a:off x="3059832" y="2852936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Straight Arrow Connector 7"/>
          <p:cNvSpPr/>
          <p:nvPr/>
        </p:nvSpPr>
        <p:spPr>
          <a:xfrm flipH="1">
            <a:off x="3419872" y="2924944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traight Arrow Connector 8"/>
          <p:cNvSpPr/>
          <p:nvPr/>
        </p:nvSpPr>
        <p:spPr>
          <a:xfrm flipH="1">
            <a:off x="4211960" y="2996952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Straight Arrow Connector 9"/>
          <p:cNvSpPr/>
          <p:nvPr/>
        </p:nvSpPr>
        <p:spPr>
          <a:xfrm flipH="1">
            <a:off x="4499992" y="3068960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Straight Arrow Connector 10"/>
          <p:cNvSpPr/>
          <p:nvPr/>
        </p:nvSpPr>
        <p:spPr>
          <a:xfrm flipH="1">
            <a:off x="8330195" y="2996952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Straight Arrow Connector 11"/>
          <p:cNvSpPr/>
          <p:nvPr/>
        </p:nvSpPr>
        <p:spPr>
          <a:xfrm flipH="1">
            <a:off x="4788024" y="3068960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Straight Arrow Connector 12"/>
          <p:cNvSpPr/>
          <p:nvPr/>
        </p:nvSpPr>
        <p:spPr>
          <a:xfrm flipH="1">
            <a:off x="6444208" y="3284984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Straight Arrow Connector 13"/>
          <p:cNvSpPr/>
          <p:nvPr/>
        </p:nvSpPr>
        <p:spPr>
          <a:xfrm flipH="1">
            <a:off x="5148064" y="3140968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Straight Arrow Connector 14"/>
          <p:cNvSpPr/>
          <p:nvPr/>
        </p:nvSpPr>
        <p:spPr>
          <a:xfrm flipH="1">
            <a:off x="6804248" y="3284984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Straight Connector 16"/>
          <p:cNvSpPr/>
          <p:nvPr/>
        </p:nvSpPr>
        <p:spPr>
          <a:xfrm>
            <a:off x="827584" y="4221088"/>
            <a:ext cx="784887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Straight Arrow Connector 17"/>
          <p:cNvSpPr/>
          <p:nvPr/>
        </p:nvSpPr>
        <p:spPr>
          <a:xfrm flipH="1">
            <a:off x="7380312" y="3356992"/>
            <a:ext cx="813805" cy="91439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0" y="188640"/>
          <a:ext cx="914400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traight Connector 6"/>
          <p:cNvSpPr/>
          <p:nvPr/>
        </p:nvSpPr>
        <p:spPr>
          <a:xfrm>
            <a:off x="395536" y="3501008"/>
            <a:ext cx="784887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541</Words>
  <Application>Microsoft Office PowerPoint</Application>
  <PresentationFormat>On-screen Show (4:3)</PresentationFormat>
  <Paragraphs>123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Clash of Civilizations or Narcissism of Minor Differences?: Huntington Revisited</vt:lpstr>
      <vt:lpstr>Huntington &amp; Clash of Civilizations</vt:lpstr>
      <vt:lpstr>Two Huntingtons</vt:lpstr>
      <vt:lpstr>Slide 4</vt:lpstr>
      <vt:lpstr>Measuring Interstate Conflict</vt:lpstr>
      <vt:lpstr>Militarized Interstate Disputes, 1992</vt:lpstr>
      <vt:lpstr>Debate: Is Interstate War More Likely Between Civilisations?</vt:lpstr>
      <vt:lpstr>Slide 8</vt:lpstr>
      <vt:lpstr>Slide 9</vt:lpstr>
      <vt:lpstr>Is Huntington right? No.</vt:lpstr>
      <vt:lpstr>Is Huntington right? Yes.</vt:lpstr>
      <vt:lpstr>Clash of Civilizations or Narcissism of Minor Differences?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Kaufmann</dc:creator>
  <cp:lastModifiedBy>Eric Kaufmann</cp:lastModifiedBy>
  <cp:revision>25</cp:revision>
  <dcterms:created xsi:type="dcterms:W3CDTF">2012-03-30T12:47:40Z</dcterms:created>
  <dcterms:modified xsi:type="dcterms:W3CDTF">2012-03-30T16:20:12Z</dcterms:modified>
</cp:coreProperties>
</file>