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67" r:id="rId4"/>
    <p:sldId id="268" r:id="rId5"/>
    <p:sldId id="260" r:id="rId6"/>
    <p:sldId id="261" r:id="rId7"/>
    <p:sldId id="270" r:id="rId8"/>
    <p:sldId id="271" r:id="rId9"/>
    <p:sldId id="269" r:id="rId10"/>
    <p:sldId id="273" r:id="rId11"/>
    <p:sldId id="274" r:id="rId12"/>
    <p:sldId id="272" r:id="rId13"/>
    <p:sldId id="275" r:id="rId14"/>
    <p:sldId id="262" r:id="rId15"/>
    <p:sldId id="263" r:id="rId16"/>
    <p:sldId id="276" r:id="rId17"/>
    <p:sldId id="265" r:id="rId18"/>
    <p:sldId id="266" r:id="rId19"/>
    <p:sldId id="278" r:id="rId20"/>
    <p:sldId id="279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D2-17E7-4475-9024-DE7F38B8EBA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391CF-1C3C-42A3-A56C-8C8A10B022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FB8C5-7D8A-4A63-93B5-FC872BA4E5D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BDFF6-466A-4E4B-B613-DBA51230FC34}" type="slidenum">
              <a:rPr lang="en-US"/>
              <a:pPr/>
              <a:t>14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8490B-DE17-4AE9-B095-D55AE2DA24D1}" type="slidenum">
              <a:rPr lang="en-US"/>
              <a:pPr/>
              <a:t>15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DC51-DA23-4990-9928-CBC439FE05A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71944-BA73-4514-9357-DF20296AD767}" type="slidenum">
              <a:rPr lang="en-US"/>
              <a:pPr/>
              <a:t>21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0F479-4EA4-4EA5-9B79-F3A4DE2CB88D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88AA0-5CD6-49F9-9FEF-5D148C5F353E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91CF-1C3C-42A3-A56C-8C8A10B0222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BC33-8BC7-4EF6-90BB-A42F68CF1CD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9D379C-23D2-4904-8A1E-61B7893E2F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19AA-8E23-46DC-BC45-5102449EE75B}" type="datetimeFigureOut">
              <a:rPr lang="en-GB" smtClean="0"/>
              <a:pPr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FC33-3F41-4351-978D-A06A510CC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Demography and </a:t>
            </a:r>
            <a:r>
              <a:rPr lang="en-GB" dirty="0" smtClean="0"/>
              <a:t>Group Conflict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18648" cy="5212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Political demography studies unevenness between demographic populations, which correspond – however imperfectly - to political groups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Ethnic groups, regions, nations, civilizations - </a:t>
            </a:r>
            <a:r>
              <a:rPr lang="en-GB" dirty="0"/>
              <a:t>are distinct populations, though not clear where boundaries lie</a:t>
            </a:r>
          </a:p>
          <a:p>
            <a:pPr>
              <a:lnSpc>
                <a:spcPct val="90000"/>
              </a:lnSpc>
            </a:pPr>
            <a:r>
              <a:rPr lang="en-GB" dirty="0"/>
              <a:t>National or ethnic populations are almost never </a:t>
            </a:r>
            <a:r>
              <a:rPr lang="en-GB" i="1" dirty="0"/>
              <a:t>totally</a:t>
            </a:r>
            <a:r>
              <a:rPr lang="en-GB" dirty="0"/>
              <a:t> separate: assimilation and dissimilation can muddy the waters of identity. Ethnic people can change their identity and immigrants can assimilate into a new ethnic identity over generations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5144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Protest, Intransigence, and Reaction</a:t>
            </a:r>
            <a:endParaRPr lang="en-GB" dirty="0"/>
          </a:p>
        </p:txBody>
      </p:sp>
      <p:pic>
        <p:nvPicPr>
          <p:cNvPr id="8" name="Content Placeholder 7" descr="paisley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172272" cy="3129204"/>
          </a:xfrm>
        </p:spPr>
      </p:pic>
      <p:pic>
        <p:nvPicPr>
          <p:cNvPr id="11" name="Content Placeholder 10" descr="ni civi lright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4388296" cy="2984041"/>
          </a:xfrm>
        </p:spPr>
      </p:pic>
      <p:pic>
        <p:nvPicPr>
          <p:cNvPr id="12" name="Picture 11" descr="I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391025"/>
            <a:ext cx="305752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1-Data\1-1-work\1-Research\Articles\Published\11-NI dem conflict &amp; Ethnopolitics SI\Own\belfast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5607"/>
          <a:stretch>
            <a:fillRect/>
          </a:stretch>
        </p:blipFill>
        <p:spPr bwMode="auto">
          <a:xfrm>
            <a:off x="899592" y="0"/>
            <a:ext cx="75963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205"/>
            <a:ext cx="9099896" cy="607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19672" y="1340768"/>
            <a:ext cx="4896544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Demography and Ethnic Conflict: Northern Ireland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IRA </a:t>
            </a:r>
            <a:r>
              <a:rPr lang="en-GB" sz="2400" dirty="0"/>
              <a:t>invests its hope in demography as a substitute for violence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5" name="Content Placeholder 4" descr="garvagh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1277" y="1600200"/>
            <a:ext cx="3872445" cy="4525963"/>
          </a:xfrm>
        </p:spPr>
      </p:pic>
      <p:pic>
        <p:nvPicPr>
          <p:cNvPr id="6" name="Picture 5" descr="2012_Belfast_Rio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852936"/>
            <a:ext cx="4992555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Ex-Yugoslavia, E Europe</a:t>
            </a: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12776"/>
            <a:ext cx="4139952" cy="54452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Kosovo</a:t>
            </a:r>
            <a:r>
              <a:rPr lang="en-GB" sz="2800" dirty="0"/>
              <a:t>: once 1/3 Serbian, declined. Causes tensions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Bosnia: areas where Muslim/Serb fertility differences were high were more conflict </a:t>
            </a:r>
            <a:r>
              <a:rPr lang="en-GB" sz="2800" dirty="0" smtClean="0"/>
              <a:t>prone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Macedonia: strict limits on number of Albanian refugees accepted – and then only </a:t>
            </a:r>
            <a:r>
              <a:rPr lang="en-GB" dirty="0" smtClean="0"/>
              <a:t>temporary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pic>
        <p:nvPicPr>
          <p:cNvPr id="5" name="Content Placeholder 4" descr="bosnian ser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7067" y="1772816"/>
            <a:ext cx="5070106" cy="347396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0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Lebanon: Muslim fertility and immigration helped spark civil war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Israel</a:t>
            </a:r>
            <a:r>
              <a:rPr lang="en-GB" dirty="0" smtClean="0"/>
              <a:t>: worries about Jewish-Muslim and secular-orthodox fertility differentials</a:t>
            </a:r>
          </a:p>
          <a:p>
            <a:endParaRPr lang="en-GB" dirty="0"/>
          </a:p>
        </p:txBody>
      </p:sp>
      <p:pic>
        <p:nvPicPr>
          <p:cNvPr id="6" name="Content Placeholder 5" descr="leban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15726"/>
            <a:ext cx="4860032" cy="333178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Sons of the Soil Conflicts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76872"/>
          <a:ext cx="7596336" cy="3968684"/>
        </p:xfrm>
        <a:graphic>
          <a:graphicData uri="http://schemas.openxmlformats.org/drawingml/2006/table">
            <a:tbl>
              <a:tblPr/>
              <a:tblGrid>
                <a:gridCol w="2532112"/>
                <a:gridCol w="2532112"/>
                <a:gridCol w="2532112"/>
              </a:tblGrid>
              <a:tr h="53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latin typeface="Times New Roman"/>
                          <a:ea typeface="Calibri"/>
                          <a:cs typeface="Times New Roman"/>
                        </a:rPr>
                        <a:t>Has the Group Been in the Country Since 1800?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2.9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8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=248)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8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=50)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latin typeface="Times New Roman"/>
                          <a:ea typeface="Calibri"/>
                          <a:cs typeface="Times New Roman"/>
                        </a:rPr>
                        <a:t>Does the Group have a Regional Base?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2.9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(n=276)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8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2800" dirty="0">
                          <a:latin typeface="Times New Roman"/>
                          <a:ea typeface="Calibri"/>
                          <a:cs typeface="Times New Roman"/>
                        </a:rPr>
                        <a:t>=123)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600726"/>
            <a:ext cx="8631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Residence and Rebellion: Mean Maximum Rebellion Scores by Category of Residence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N.B. A score of 1 indicates no rebellion.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refers to number of such groups in the MAR dataset. Source: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Fearon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Laitin 2011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Sons of the Soil Conflicts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‘Our’ land. Concern with migrants</a:t>
            </a:r>
          </a:p>
          <a:p>
            <a:r>
              <a:rPr lang="en-GB" dirty="0" smtClean="0"/>
              <a:t>Indigenousness (</a:t>
            </a:r>
            <a:r>
              <a:rPr lang="en-GB" dirty="0" err="1" smtClean="0"/>
              <a:t>Eriksen</a:t>
            </a:r>
            <a:r>
              <a:rPr lang="en-GB" dirty="0" smtClean="0"/>
              <a:t> 1993)</a:t>
            </a:r>
          </a:p>
          <a:p>
            <a:r>
              <a:rPr lang="en-GB" dirty="0" smtClean="0"/>
              <a:t>Dominant ethnicity; dominant ethno-nationalism (Kaufmann 2004)</a:t>
            </a:r>
          </a:p>
          <a:p>
            <a:endParaRPr lang="en-GB" dirty="0"/>
          </a:p>
        </p:txBody>
      </p:sp>
      <p:pic>
        <p:nvPicPr>
          <p:cNvPr id="6" name="Content Placeholder 5" descr="Ivory Coast ele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729911"/>
            <a:ext cx="4860032" cy="364967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kenya_01 vio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19344"/>
            <a:ext cx="4636759" cy="401391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Ethno-nationalism includes a concern with individual migration/change</a:t>
            </a:r>
          </a:p>
          <a:p>
            <a:r>
              <a:rPr lang="en-GB" b="1" i="1" dirty="0" smtClean="0"/>
              <a:t>Autochthony</a:t>
            </a:r>
            <a:r>
              <a:rPr lang="en-GB" dirty="0" smtClean="0"/>
              <a:t>: internal migration across ethnic boundaries, into ‘our’ land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Groups: Primordial or Constructed?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Theories of nationalism</a:t>
            </a:r>
          </a:p>
          <a:p>
            <a:r>
              <a:rPr lang="en-GB" dirty="0" smtClean="0"/>
              <a:t>How quickly can group boundaries be constructed, invented?</a:t>
            </a:r>
          </a:p>
          <a:p>
            <a:r>
              <a:rPr lang="en-GB" dirty="0" smtClean="0"/>
              <a:t>Rigidity or flexibility of ethnic boundaries.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and minority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5800" cy="46413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Assam, India: native Assamese, outnumbered 15:1, instigate violence against </a:t>
            </a:r>
            <a:r>
              <a:rPr lang="en-GB" dirty="0" smtClean="0"/>
              <a:t>Bengalis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Hungary, Slovakia, Romania, Czech: Roma </a:t>
            </a:r>
            <a:r>
              <a:rPr lang="en-GB" dirty="0" smtClean="0"/>
              <a:t>growth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Immigration in the West?</a:t>
            </a: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 descr="Protest-on-Assam-Violence-Issue-Bangalore-Aug-27-2012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59" y="2021526"/>
            <a:ext cx="4948973" cy="371173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Nationalism Theory and Demography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Instrumentalists believe that host societies can absorb newcomers and redefine identities (US WASPs redefined themselves; some societies became peaceably multiethnic). Ethnicity is malleable and transcends demographic ‘populations’</a:t>
            </a:r>
          </a:p>
          <a:p>
            <a:pPr>
              <a:lnSpc>
                <a:spcPct val="90000"/>
              </a:lnSpc>
            </a:pPr>
            <a:r>
              <a:rPr lang="en-GB" sz="2800"/>
              <a:t>Ethnosymbolists would argue that boundaries are permeable, but not porous. Primordialists would argue that ethnic populations are genetically distinct and hence all immigration causes zero-sum conflict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Tight or Loose Ethnic Boundaries?</a:t>
            </a:r>
            <a:endParaRPr lang="en-GB" dirty="0"/>
          </a:p>
        </p:txBody>
      </p:sp>
      <p:pic>
        <p:nvPicPr>
          <p:cNvPr id="7" name="Content Placeholder 6" descr="Taj_Mahal_in_March_2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60290" y="1772816"/>
            <a:ext cx="4556090" cy="3754308"/>
          </a:xfrm>
        </p:spPr>
      </p:pic>
      <p:pic>
        <p:nvPicPr>
          <p:cNvPr id="8" name="Content Placeholder 7" descr="port-of-spain-trinidad-karin-bes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2099" y="1988840"/>
            <a:ext cx="4704521" cy="35283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Varies by type of group: state v ethnic group</a:t>
            </a:r>
          </a:p>
          <a:p>
            <a:pPr lvl="1"/>
            <a:r>
              <a:rPr lang="en-GB" dirty="0" smtClean="0"/>
              <a:t>Varies by location: North India v Caribbean, Americas &amp; Africa</a:t>
            </a:r>
          </a:p>
          <a:p>
            <a:pPr lvl="1"/>
            <a:r>
              <a:rPr lang="en-GB" dirty="0" smtClean="0"/>
              <a:t>May be rooted in specific traditions concerning boundary maintenance of </a:t>
            </a:r>
            <a:r>
              <a:rPr lang="en-GB" dirty="0" err="1" smtClean="0"/>
              <a:t>patrilineal</a:t>
            </a:r>
            <a:r>
              <a:rPr lang="en-GB" dirty="0" smtClean="0"/>
              <a:t> v matrilineal descent rules (Wimmer)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Issues of Demographic Ethnic Conflict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In Canada, French-Canadians already had much higher </a:t>
            </a:r>
            <a:r>
              <a:rPr lang="en-GB" sz="2800" dirty="0" err="1"/>
              <a:t>birthrates</a:t>
            </a:r>
            <a:r>
              <a:rPr lang="en-GB" sz="2800" dirty="0"/>
              <a:t> than British in 19th </a:t>
            </a:r>
            <a:r>
              <a:rPr lang="en-GB" sz="2800" dirty="0" err="1"/>
              <a:t>c</a:t>
            </a:r>
            <a:r>
              <a:rPr lang="en-GB" sz="2800" dirty="0"/>
              <a:t>. One of the highest growth rates in history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French expanded west into four Ontario border counties and into N Ontario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  <a:cs typeface="Arial" charset="0"/>
              </a:rPr>
              <a:t>Priests and Quebec nationalists used 'La </a:t>
            </a:r>
            <a:r>
              <a:rPr lang="en-GB" sz="2800" dirty="0" err="1">
                <a:solidFill>
                  <a:srgbClr val="000000"/>
                </a:solidFill>
                <a:cs typeface="Arial" charset="0"/>
              </a:rPr>
              <a:t>revanche</a:t>
            </a:r>
            <a:r>
              <a:rPr lang="en-GB" sz="2800" dirty="0">
                <a:solidFill>
                  <a:srgbClr val="000000"/>
                </a:solidFill>
                <a:cs typeface="Arial" charset="0"/>
              </a:rPr>
              <a:t> du </a:t>
            </a:r>
            <a:r>
              <a:rPr lang="en-GB" sz="2800" dirty="0" err="1">
                <a:solidFill>
                  <a:srgbClr val="000000"/>
                </a:solidFill>
                <a:cs typeface="Arial" charset="0"/>
              </a:rPr>
              <a:t>berceau</a:t>
            </a:r>
            <a:r>
              <a:rPr lang="en-GB" sz="2800" dirty="0">
                <a:solidFill>
                  <a:srgbClr val="000000"/>
                </a:solidFill>
                <a:cs typeface="Arial" charset="0"/>
              </a:rPr>
              <a:t>' (revenge of the cradle) to hold the demographic line against massive British immigration from late 19th </a:t>
            </a:r>
            <a:r>
              <a:rPr lang="en-GB" sz="2800" dirty="0" err="1">
                <a:solidFill>
                  <a:srgbClr val="000000"/>
                </a:solidFill>
                <a:cs typeface="Arial" charset="0"/>
              </a:rPr>
              <a:t>c</a:t>
            </a:r>
            <a:endParaRPr lang="en-GB" sz="28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  <a:cs typeface="Arial" charset="0"/>
              </a:rPr>
              <a:t>Both French growth and British immigration were causes of British-French conflict, in both established and frontier areas</a:t>
            </a:r>
          </a:p>
        </p:txBody>
      </p:sp>
      <p:pic>
        <p:nvPicPr>
          <p:cNvPr id="5" name="Content Placeholder 4" descr="Quebec city win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47665" y="890204"/>
            <a:ext cx="6030442" cy="34028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Demography and Ethnic Conflict: Northern Ireland</a:t>
            </a:r>
          </a:p>
        </p:txBody>
      </p:sp>
      <p:sp>
        <p:nvSpPr>
          <p:cNvPr id="32772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fontAlgn="t"/>
            <a:r>
              <a:rPr lang="en-GB" sz="2400" b="1"/>
              <a:t>"The basic fear of Protestants in Northern Ireland is that they will be outbred by the Roman Catholics. It is as simple as that."  - Terence O’ Neill, Unionist PM of Northern Ireland after resigning, 1969</a:t>
            </a:r>
          </a:p>
          <a:p>
            <a:endParaRPr lang="en-GB" sz="2400"/>
          </a:p>
        </p:txBody>
      </p:sp>
      <p:pic>
        <p:nvPicPr>
          <p:cNvPr id="32774" name="Picture 1030" descr="oneill_terenc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56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5306"/>
            <a:ext cx="9144000" cy="61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Program Files\MultiMedia Navigator\Picture Navigator\Album15\00_0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620</Words>
  <Application>Microsoft Office PowerPoint</Application>
  <PresentationFormat>On-screen Show (4:3)</PresentationFormat>
  <Paragraphs>84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Demography and Group Conflict</vt:lpstr>
      <vt:lpstr>Groups: Primordial or Constructed?</vt:lpstr>
      <vt:lpstr>Tight or Loose Ethnic Boundaries?</vt:lpstr>
      <vt:lpstr>Ethnic Boundaries</vt:lpstr>
      <vt:lpstr>Issues of Demographic Ethnic Conflict</vt:lpstr>
      <vt:lpstr>Demography and Ethnic Conflict: Northern Ireland</vt:lpstr>
      <vt:lpstr>Slide 7</vt:lpstr>
      <vt:lpstr>Slide 8</vt:lpstr>
      <vt:lpstr>Slide 9</vt:lpstr>
      <vt:lpstr>Slide 10</vt:lpstr>
      <vt:lpstr>Protest, Intransigence, and Reaction</vt:lpstr>
      <vt:lpstr>Slide 12</vt:lpstr>
      <vt:lpstr>Slide 13</vt:lpstr>
      <vt:lpstr>Demography and Ethnic Conflict: Northern Ireland</vt:lpstr>
      <vt:lpstr>Ex-Yugoslavia, E Europe</vt:lpstr>
      <vt:lpstr>Middle East</vt:lpstr>
      <vt:lpstr>Sons of the Soil Conflicts</vt:lpstr>
      <vt:lpstr>Sons of the Soil Conflicts</vt:lpstr>
      <vt:lpstr>Slide 19</vt:lpstr>
      <vt:lpstr>Migration and minority growth</vt:lpstr>
      <vt:lpstr>Nationalism Theory and Demography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12</cp:revision>
  <dcterms:created xsi:type="dcterms:W3CDTF">2014-12-02T13:08:02Z</dcterms:created>
  <dcterms:modified xsi:type="dcterms:W3CDTF">2014-12-03T08:17:25Z</dcterms:modified>
</cp:coreProperties>
</file>