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6" r:id="rId5"/>
    <p:sldId id="259" r:id="rId6"/>
    <p:sldId id="265" r:id="rId7"/>
    <p:sldId id="264" r:id="rId8"/>
    <p:sldId id="287" r:id="rId9"/>
    <p:sldId id="261" r:id="rId10"/>
    <p:sldId id="257" r:id="rId11"/>
    <p:sldId id="262" r:id="rId12"/>
    <p:sldId id="267" r:id="rId13"/>
    <p:sldId id="271" r:id="rId14"/>
    <p:sldId id="270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63" r:id="rId23"/>
    <p:sldId id="277" r:id="rId24"/>
    <p:sldId id="280" r:id="rId25"/>
    <p:sldId id="279" r:id="rId26"/>
    <p:sldId id="286" r:id="rId27"/>
    <p:sldId id="284" r:id="rId28"/>
    <p:sldId id="278" r:id="rId29"/>
    <p:sldId id="281" r:id="rId30"/>
    <p:sldId id="282" r:id="rId31"/>
    <p:sldId id="285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>
      <p:cViewPr varScale="1">
        <p:scale>
          <a:sx n="88" d="100"/>
          <a:sy n="8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Sheet1!$B$1:$B$2</c:f>
              <c:strCache>
                <c:ptCount val="1"/>
                <c:pt idx="0">
                  <c:v>Population 1950</c:v>
                </c:pt>
              </c:strCache>
            </c:strRef>
          </c:tx>
          <c:cat>
            <c:strRef>
              <c:f>Sheet1!$A$3:$A$13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12.1</c:v>
                </c:pt>
                <c:pt idx="1">
                  <c:v>3.5</c:v>
                </c:pt>
                <c:pt idx="2">
                  <c:v>7.1</c:v>
                </c:pt>
                <c:pt idx="3">
                  <c:v>6</c:v>
                </c:pt>
                <c:pt idx="4">
                  <c:v>1</c:v>
                </c:pt>
                <c:pt idx="5">
                  <c:v>6.6</c:v>
                </c:pt>
                <c:pt idx="6">
                  <c:v>3.3</c:v>
                </c:pt>
                <c:pt idx="7">
                  <c:v>21.7</c:v>
                </c:pt>
                <c:pt idx="8">
                  <c:v>14.2</c:v>
                </c:pt>
                <c:pt idx="9">
                  <c:v>15.6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Population 1973</c:v>
                </c:pt>
              </c:strCache>
            </c:strRef>
          </c:tx>
          <c:cat>
            <c:strRef>
              <c:f>Sheet1!$A$3:$A$13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9.2000000000000011</c:v>
                </c:pt>
                <c:pt idx="1">
                  <c:v>2.8</c:v>
                </c:pt>
                <c:pt idx="2">
                  <c:v>6.4</c:v>
                </c:pt>
                <c:pt idx="3">
                  <c:v>5.4</c:v>
                </c:pt>
                <c:pt idx="4">
                  <c:v>1</c:v>
                </c:pt>
                <c:pt idx="5">
                  <c:v>7.9</c:v>
                </c:pt>
                <c:pt idx="6">
                  <c:v>2.8</c:v>
                </c:pt>
                <c:pt idx="7">
                  <c:v>22.5</c:v>
                </c:pt>
                <c:pt idx="8">
                  <c:v>14.8</c:v>
                </c:pt>
                <c:pt idx="9">
                  <c:v>17.3</c:v>
                </c:pt>
                <c:pt idx="10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Population 2001</c:v>
                </c:pt>
              </c:strCache>
            </c:strRef>
          </c:tx>
          <c:cat>
            <c:strRef>
              <c:f>Sheet1!$A$3:$A$13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6.4</c:v>
                </c:pt>
                <c:pt idx="1">
                  <c:v>2</c:v>
                </c:pt>
                <c:pt idx="2">
                  <c:v>4.7</c:v>
                </c:pt>
                <c:pt idx="3">
                  <c:v>4.5999999999999996</c:v>
                </c:pt>
                <c:pt idx="4">
                  <c:v>0.9</c:v>
                </c:pt>
                <c:pt idx="5">
                  <c:v>8.6</c:v>
                </c:pt>
                <c:pt idx="6">
                  <c:v>2.1</c:v>
                </c:pt>
                <c:pt idx="7">
                  <c:v>20.7</c:v>
                </c:pt>
                <c:pt idx="8">
                  <c:v>16.600000000000001</c:v>
                </c:pt>
                <c:pt idx="9">
                  <c:v>20</c:v>
                </c:pt>
                <c:pt idx="10">
                  <c:v>13.4</c:v>
                </c:pt>
              </c:numCache>
            </c:numRef>
          </c:val>
        </c:ser>
        <c:axId val="87061632"/>
        <c:axId val="90334336"/>
      </c:barChart>
      <c:catAx>
        <c:axId val="87061632"/>
        <c:scaling>
          <c:orientation val="minMax"/>
        </c:scaling>
        <c:axPos val="b"/>
        <c:tickLblPos val="nextTo"/>
        <c:crossAx val="90334336"/>
        <c:crosses val="autoZero"/>
        <c:auto val="1"/>
        <c:lblAlgn val="ctr"/>
        <c:lblOffset val="100"/>
      </c:catAx>
      <c:valAx>
        <c:axId val="90334336"/>
        <c:scaling>
          <c:orientation val="minMax"/>
        </c:scaling>
        <c:axPos val="l"/>
        <c:majorGridlines/>
        <c:numFmt formatCode="General" sourceLinked="1"/>
        <c:tickLblPos val="nextTo"/>
        <c:crossAx val="87061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Sheet1!$P$1:$P$2</c:f>
              <c:strCache>
                <c:ptCount val="1"/>
                <c:pt idx="0">
                  <c:v>GDP 1950</c:v>
                </c:pt>
              </c:strCache>
            </c:strRef>
          </c:tx>
          <c:cat>
            <c:strRef>
              <c:f>Sheet1!$O$3:$O$13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Sheet1!$P$3:$P$13</c:f>
              <c:numCache>
                <c:formatCode>General</c:formatCode>
                <c:ptCount val="11"/>
                <c:pt idx="0">
                  <c:v>26.2</c:v>
                </c:pt>
                <c:pt idx="1">
                  <c:v>3.5</c:v>
                </c:pt>
                <c:pt idx="2">
                  <c:v>9.6</c:v>
                </c:pt>
                <c:pt idx="3">
                  <c:v>27.3</c:v>
                </c:pt>
                <c:pt idx="4">
                  <c:v>3.4</c:v>
                </c:pt>
                <c:pt idx="5">
                  <c:v>7.8</c:v>
                </c:pt>
                <c:pt idx="6">
                  <c:v>3</c:v>
                </c:pt>
                <c:pt idx="7">
                  <c:v>4.5</c:v>
                </c:pt>
                <c:pt idx="8">
                  <c:v>4.2</c:v>
                </c:pt>
                <c:pt idx="9">
                  <c:v>6.8</c:v>
                </c:pt>
                <c:pt idx="10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Sheet1!$Q$1:$Q$2</c:f>
              <c:strCache>
                <c:ptCount val="1"/>
                <c:pt idx="0">
                  <c:v>GDP 1973</c:v>
                </c:pt>
              </c:strCache>
            </c:strRef>
          </c:tx>
          <c:cat>
            <c:strRef>
              <c:f>Sheet1!$O$3:$O$13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Sheet1!$Q$3:$Q$13</c:f>
              <c:numCache>
                <c:formatCode>General</c:formatCode>
                <c:ptCount val="11"/>
                <c:pt idx="0">
                  <c:v>25.6</c:v>
                </c:pt>
                <c:pt idx="1">
                  <c:v>3.4</c:v>
                </c:pt>
                <c:pt idx="2">
                  <c:v>9.4</c:v>
                </c:pt>
                <c:pt idx="3">
                  <c:v>22.1</c:v>
                </c:pt>
                <c:pt idx="4">
                  <c:v>3.3</c:v>
                </c:pt>
                <c:pt idx="5">
                  <c:v>8.7000000000000011</c:v>
                </c:pt>
                <c:pt idx="6">
                  <c:v>7.8</c:v>
                </c:pt>
                <c:pt idx="7">
                  <c:v>4.5999999999999996</c:v>
                </c:pt>
                <c:pt idx="8">
                  <c:v>3.1</c:v>
                </c:pt>
                <c:pt idx="9">
                  <c:v>8.7000000000000011</c:v>
                </c:pt>
                <c:pt idx="10">
                  <c:v>3.4</c:v>
                </c:pt>
              </c:numCache>
            </c:numRef>
          </c:val>
        </c:ser>
        <c:ser>
          <c:idx val="2"/>
          <c:order val="2"/>
          <c:tx>
            <c:strRef>
              <c:f>Sheet1!$R$1:$R$2</c:f>
              <c:strCache>
                <c:ptCount val="1"/>
                <c:pt idx="0">
                  <c:v>GDP 2001</c:v>
                </c:pt>
              </c:strCache>
            </c:strRef>
          </c:tx>
          <c:cat>
            <c:strRef>
              <c:f>Sheet1!$O$3:$O$13</c:f>
              <c:strCache>
                <c:ptCount val="11"/>
                <c:pt idx="0">
                  <c:v>W. Europe</c:v>
                </c:pt>
                <c:pt idx="1">
                  <c:v>E. Europe</c:v>
                </c:pt>
                <c:pt idx="2">
                  <c:v>Ex-USSR</c:v>
                </c:pt>
                <c:pt idx="3">
                  <c:v>USA</c:v>
                </c:pt>
                <c:pt idx="4">
                  <c:v>Western Offshoots</c:v>
                </c:pt>
                <c:pt idx="5">
                  <c:v>Latin America</c:v>
                </c:pt>
                <c:pt idx="6">
                  <c:v>Japan</c:v>
                </c:pt>
                <c:pt idx="7">
                  <c:v>China</c:v>
                </c:pt>
                <c:pt idx="8">
                  <c:v>India</c:v>
                </c:pt>
                <c:pt idx="9">
                  <c:v>Other Asia</c:v>
                </c:pt>
                <c:pt idx="10">
                  <c:v>Africa</c:v>
                </c:pt>
              </c:strCache>
            </c:strRef>
          </c:cat>
          <c:val>
            <c:numRef>
              <c:f>Sheet1!$R$3:$R$13</c:f>
              <c:numCache>
                <c:formatCode>General</c:formatCode>
                <c:ptCount val="11"/>
                <c:pt idx="0">
                  <c:v>20.3</c:v>
                </c:pt>
                <c:pt idx="1">
                  <c:v>2</c:v>
                </c:pt>
                <c:pt idx="2">
                  <c:v>3.6</c:v>
                </c:pt>
                <c:pt idx="3">
                  <c:v>21.4</c:v>
                </c:pt>
                <c:pt idx="4">
                  <c:v>3.2</c:v>
                </c:pt>
                <c:pt idx="5">
                  <c:v>8.3000000000000007</c:v>
                </c:pt>
                <c:pt idx="6">
                  <c:v>7.1</c:v>
                </c:pt>
                <c:pt idx="7">
                  <c:v>12.3</c:v>
                </c:pt>
                <c:pt idx="8">
                  <c:v>5.4</c:v>
                </c:pt>
                <c:pt idx="9">
                  <c:v>13.2</c:v>
                </c:pt>
                <c:pt idx="10">
                  <c:v>3.3</c:v>
                </c:pt>
              </c:numCache>
            </c:numRef>
          </c:val>
        </c:ser>
        <c:axId val="98694272"/>
        <c:axId val="98695808"/>
      </c:barChart>
      <c:catAx>
        <c:axId val="98694272"/>
        <c:scaling>
          <c:orientation val="minMax"/>
        </c:scaling>
        <c:axPos val="b"/>
        <c:tickLblPos val="nextTo"/>
        <c:crossAx val="98695808"/>
        <c:crosses val="autoZero"/>
        <c:auto val="1"/>
        <c:lblAlgn val="ctr"/>
        <c:lblOffset val="100"/>
      </c:catAx>
      <c:valAx>
        <c:axId val="98695808"/>
        <c:scaling>
          <c:orientation val="minMax"/>
        </c:scaling>
        <c:axPos val="l"/>
        <c:majorGridlines/>
        <c:numFmt formatCode="General" sourceLinked="1"/>
        <c:tickLblPos val="nextTo"/>
        <c:crossAx val="98694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6989-70F8-4AE1-AF2A-F488B7E99D99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A8F0-BD1E-442D-9849-0E69B46C1C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A219F-7A39-441C-A9E3-A6D9D08D2F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A219F-7A39-441C-A9E3-A6D9D08D2F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A8F0-BD1E-442D-9849-0E69B46C1C6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8CE2-B718-4F85-99E2-804D2E202BB8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A046-B686-4C8A-97D5-E550070E9F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Population Aging,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World </a:t>
            </a:r>
            <a:r>
              <a:rPr lang="en-US" b="1" dirty="0" smtClean="0"/>
              <a:t>Population Shifts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 smtClean="0"/>
              <a:t>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Global </a:t>
            </a:r>
            <a:r>
              <a:rPr lang="en-US" b="1" dirty="0" smtClean="0"/>
              <a:t>Balance of Power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342900"/>
            <a:ext cx="7772400" cy="419100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World's Oldest Countries, 2000 and 2050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1125538"/>
            <a:ext cx="7416800" cy="4972050"/>
            <a:chOff x="0" y="0"/>
            <a:chExt cx="1920" cy="13239"/>
          </a:xfrm>
        </p:grpSpPr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5" y="5"/>
              <a:ext cx="687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Country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692" y="5"/>
              <a:ext cx="22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916" y="0"/>
              <a:ext cx="98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702" y="408"/>
              <a:ext cx="2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1" name="Rectangle 8"/>
            <p:cNvSpPr>
              <a:spLocks noChangeArrowheads="1"/>
            </p:cNvSpPr>
            <p:nvPr/>
          </p:nvSpPr>
          <p:spPr bwMode="auto">
            <a:xfrm>
              <a:off x="962" y="408"/>
              <a:ext cx="271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2" name="Rectangle 9"/>
            <p:cNvSpPr>
              <a:spLocks noChangeArrowheads="1"/>
            </p:cNvSpPr>
            <p:nvPr/>
          </p:nvSpPr>
          <p:spPr bwMode="auto">
            <a:xfrm>
              <a:off x="1233" y="408"/>
              <a:ext cx="15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3" name="Rectangle 10"/>
            <p:cNvSpPr>
              <a:spLocks noChangeArrowheads="1"/>
            </p:cNvSpPr>
            <p:nvPr/>
          </p:nvSpPr>
          <p:spPr bwMode="auto">
            <a:xfrm>
              <a:off x="1383" y="408"/>
              <a:ext cx="283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4" name="Rectangle 11"/>
            <p:cNvSpPr>
              <a:spLocks noChangeArrowheads="1"/>
            </p:cNvSpPr>
            <p:nvPr/>
          </p:nvSpPr>
          <p:spPr bwMode="auto">
            <a:xfrm>
              <a:off x="1666" y="408"/>
              <a:ext cx="209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5" name="Rectangle 12"/>
            <p:cNvSpPr>
              <a:spLocks noChangeArrowheads="1"/>
            </p:cNvSpPr>
            <p:nvPr/>
          </p:nvSpPr>
          <p:spPr bwMode="auto">
            <a:xfrm>
              <a:off x="5" y="9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Italy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6" name="Rectangle 13"/>
            <p:cNvSpPr>
              <a:spLocks noChangeArrowheads="1"/>
            </p:cNvSpPr>
            <p:nvPr/>
          </p:nvSpPr>
          <p:spPr bwMode="auto">
            <a:xfrm>
              <a:off x="692" y="9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7" name="Rectangle 14"/>
            <p:cNvSpPr>
              <a:spLocks noChangeArrowheads="1"/>
            </p:cNvSpPr>
            <p:nvPr/>
          </p:nvSpPr>
          <p:spPr bwMode="auto">
            <a:xfrm>
              <a:off x="952" y="9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8" name="Rectangle 15"/>
            <p:cNvSpPr>
              <a:spLocks noChangeArrowheads="1"/>
            </p:cNvSpPr>
            <p:nvPr/>
          </p:nvSpPr>
          <p:spPr bwMode="auto">
            <a:xfrm>
              <a:off x="1223" y="9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9" name="Rectangle 16"/>
            <p:cNvSpPr>
              <a:spLocks noChangeArrowheads="1"/>
            </p:cNvSpPr>
            <p:nvPr/>
          </p:nvSpPr>
          <p:spPr bwMode="auto">
            <a:xfrm>
              <a:off x="1373" y="9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0" name="Rectangle 17"/>
            <p:cNvSpPr>
              <a:spLocks noChangeArrowheads="1"/>
            </p:cNvSpPr>
            <p:nvPr/>
          </p:nvSpPr>
          <p:spPr bwMode="auto">
            <a:xfrm>
              <a:off x="1656" y="9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1" name="Rectangle 18"/>
            <p:cNvSpPr>
              <a:spLocks noChangeArrowheads="1"/>
            </p:cNvSpPr>
            <p:nvPr/>
          </p:nvSpPr>
          <p:spPr bwMode="auto">
            <a:xfrm>
              <a:off x="5" y="14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Greece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2" name="Rectangle 19"/>
            <p:cNvSpPr>
              <a:spLocks noChangeArrowheads="1"/>
            </p:cNvSpPr>
            <p:nvPr/>
          </p:nvSpPr>
          <p:spPr bwMode="auto">
            <a:xfrm>
              <a:off x="692" y="14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3" name="Rectangle 20"/>
            <p:cNvSpPr>
              <a:spLocks noChangeArrowheads="1"/>
            </p:cNvSpPr>
            <p:nvPr/>
          </p:nvSpPr>
          <p:spPr bwMode="auto">
            <a:xfrm>
              <a:off x="952" y="14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4" name="Rectangle 21"/>
            <p:cNvSpPr>
              <a:spLocks noChangeArrowheads="1"/>
            </p:cNvSpPr>
            <p:nvPr/>
          </p:nvSpPr>
          <p:spPr bwMode="auto">
            <a:xfrm>
              <a:off x="1223" y="14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5" name="Rectangle 22"/>
            <p:cNvSpPr>
              <a:spLocks noChangeArrowheads="1"/>
            </p:cNvSpPr>
            <p:nvPr/>
          </p:nvSpPr>
          <p:spPr bwMode="auto">
            <a:xfrm>
              <a:off x="1373" y="14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6" name="Rectangle 23"/>
            <p:cNvSpPr>
              <a:spLocks noChangeArrowheads="1"/>
            </p:cNvSpPr>
            <p:nvPr/>
          </p:nvSpPr>
          <p:spPr bwMode="auto">
            <a:xfrm>
              <a:off x="1656" y="14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7" name="Rectangle 24"/>
            <p:cNvSpPr>
              <a:spLocks noChangeArrowheads="1"/>
            </p:cNvSpPr>
            <p:nvPr/>
          </p:nvSpPr>
          <p:spPr bwMode="auto">
            <a:xfrm>
              <a:off x="5" y="19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Germany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8" name="Rectangle 25"/>
            <p:cNvSpPr>
              <a:spLocks noChangeArrowheads="1"/>
            </p:cNvSpPr>
            <p:nvPr/>
          </p:nvSpPr>
          <p:spPr bwMode="auto">
            <a:xfrm>
              <a:off x="692" y="19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9" name="Rectangle 26"/>
            <p:cNvSpPr>
              <a:spLocks noChangeArrowheads="1"/>
            </p:cNvSpPr>
            <p:nvPr/>
          </p:nvSpPr>
          <p:spPr bwMode="auto">
            <a:xfrm>
              <a:off x="952" y="19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0" name="Rectangle 27"/>
            <p:cNvSpPr>
              <a:spLocks noChangeArrowheads="1"/>
            </p:cNvSpPr>
            <p:nvPr/>
          </p:nvSpPr>
          <p:spPr bwMode="auto">
            <a:xfrm>
              <a:off x="1223" y="19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1" name="Rectangle 28"/>
            <p:cNvSpPr>
              <a:spLocks noChangeArrowheads="1"/>
            </p:cNvSpPr>
            <p:nvPr/>
          </p:nvSpPr>
          <p:spPr bwMode="auto">
            <a:xfrm>
              <a:off x="1373" y="19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2" name="Rectangle 29"/>
            <p:cNvSpPr>
              <a:spLocks noChangeArrowheads="1"/>
            </p:cNvSpPr>
            <p:nvPr/>
          </p:nvSpPr>
          <p:spPr bwMode="auto">
            <a:xfrm>
              <a:off x="1656" y="19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3" name="Rectangle 30"/>
            <p:cNvSpPr>
              <a:spLocks noChangeArrowheads="1"/>
            </p:cNvSpPr>
            <p:nvPr/>
          </p:nvSpPr>
          <p:spPr bwMode="auto">
            <a:xfrm>
              <a:off x="5" y="24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Japan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4" name="Rectangle 31"/>
            <p:cNvSpPr>
              <a:spLocks noChangeArrowheads="1"/>
            </p:cNvSpPr>
            <p:nvPr/>
          </p:nvSpPr>
          <p:spPr bwMode="auto">
            <a:xfrm>
              <a:off x="692" y="24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5" name="Rectangle 32"/>
            <p:cNvSpPr>
              <a:spLocks noChangeArrowheads="1"/>
            </p:cNvSpPr>
            <p:nvPr/>
          </p:nvSpPr>
          <p:spPr bwMode="auto">
            <a:xfrm>
              <a:off x="952" y="24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6" name="Rectangle 33"/>
            <p:cNvSpPr>
              <a:spLocks noChangeArrowheads="1"/>
            </p:cNvSpPr>
            <p:nvPr/>
          </p:nvSpPr>
          <p:spPr bwMode="auto">
            <a:xfrm>
              <a:off x="1223" y="24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7" name="Rectangle 34"/>
            <p:cNvSpPr>
              <a:spLocks noChangeArrowheads="1"/>
            </p:cNvSpPr>
            <p:nvPr/>
          </p:nvSpPr>
          <p:spPr bwMode="auto">
            <a:xfrm>
              <a:off x="1373" y="24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8" name="Rectangle 35"/>
            <p:cNvSpPr>
              <a:spLocks noChangeArrowheads="1"/>
            </p:cNvSpPr>
            <p:nvPr/>
          </p:nvSpPr>
          <p:spPr bwMode="auto">
            <a:xfrm>
              <a:off x="1656" y="24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9" name="Rectangle 36"/>
            <p:cNvSpPr>
              <a:spLocks noChangeArrowheads="1"/>
            </p:cNvSpPr>
            <p:nvPr/>
          </p:nvSpPr>
          <p:spPr bwMode="auto">
            <a:xfrm>
              <a:off x="5" y="29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Sweden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0" name="Rectangle 37"/>
            <p:cNvSpPr>
              <a:spLocks noChangeArrowheads="1"/>
            </p:cNvSpPr>
            <p:nvPr/>
          </p:nvSpPr>
          <p:spPr bwMode="auto">
            <a:xfrm>
              <a:off x="692" y="29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1" name="Rectangle 38"/>
            <p:cNvSpPr>
              <a:spLocks noChangeArrowheads="1"/>
            </p:cNvSpPr>
            <p:nvPr/>
          </p:nvSpPr>
          <p:spPr bwMode="auto">
            <a:xfrm>
              <a:off x="952" y="29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2" name="Rectangle 39"/>
            <p:cNvSpPr>
              <a:spLocks noChangeArrowheads="1"/>
            </p:cNvSpPr>
            <p:nvPr/>
          </p:nvSpPr>
          <p:spPr bwMode="auto">
            <a:xfrm>
              <a:off x="1223" y="29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3" name="Rectangle 40"/>
            <p:cNvSpPr>
              <a:spLocks noChangeArrowheads="1"/>
            </p:cNvSpPr>
            <p:nvPr/>
          </p:nvSpPr>
          <p:spPr bwMode="auto">
            <a:xfrm>
              <a:off x="1373" y="29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4" name="Rectangle 41"/>
            <p:cNvSpPr>
              <a:spLocks noChangeArrowheads="1"/>
            </p:cNvSpPr>
            <p:nvPr/>
          </p:nvSpPr>
          <p:spPr bwMode="auto">
            <a:xfrm>
              <a:off x="1656" y="29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5" name="Rectangle 42"/>
            <p:cNvSpPr>
              <a:spLocks noChangeArrowheads="1"/>
            </p:cNvSpPr>
            <p:nvPr/>
          </p:nvSpPr>
          <p:spPr bwMode="auto">
            <a:xfrm>
              <a:off x="5" y="34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Belgium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6" name="Rectangle 43"/>
            <p:cNvSpPr>
              <a:spLocks noChangeArrowheads="1"/>
            </p:cNvSpPr>
            <p:nvPr/>
          </p:nvSpPr>
          <p:spPr bwMode="auto">
            <a:xfrm>
              <a:off x="692" y="34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7" name="Rectangle 44"/>
            <p:cNvSpPr>
              <a:spLocks noChangeArrowheads="1"/>
            </p:cNvSpPr>
            <p:nvPr/>
          </p:nvSpPr>
          <p:spPr bwMode="auto">
            <a:xfrm>
              <a:off x="952" y="34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8" name="Rectangle 45"/>
            <p:cNvSpPr>
              <a:spLocks noChangeArrowheads="1"/>
            </p:cNvSpPr>
            <p:nvPr/>
          </p:nvSpPr>
          <p:spPr bwMode="auto">
            <a:xfrm>
              <a:off x="1223" y="34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9" name="Rectangle 46"/>
            <p:cNvSpPr>
              <a:spLocks noChangeArrowheads="1"/>
            </p:cNvSpPr>
            <p:nvPr/>
          </p:nvSpPr>
          <p:spPr bwMode="auto">
            <a:xfrm>
              <a:off x="1373" y="34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0" name="Rectangle 47"/>
            <p:cNvSpPr>
              <a:spLocks noChangeArrowheads="1"/>
            </p:cNvSpPr>
            <p:nvPr/>
          </p:nvSpPr>
          <p:spPr bwMode="auto">
            <a:xfrm>
              <a:off x="1656" y="34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1" name="Rectangle 48"/>
            <p:cNvSpPr>
              <a:spLocks noChangeArrowheads="1"/>
            </p:cNvSpPr>
            <p:nvPr/>
          </p:nvSpPr>
          <p:spPr bwMode="auto">
            <a:xfrm>
              <a:off x="5" y="39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Spain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2" name="Rectangle 49"/>
            <p:cNvSpPr>
              <a:spLocks noChangeArrowheads="1"/>
            </p:cNvSpPr>
            <p:nvPr/>
          </p:nvSpPr>
          <p:spPr bwMode="auto">
            <a:xfrm>
              <a:off x="692" y="39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3" name="Rectangle 50"/>
            <p:cNvSpPr>
              <a:spLocks noChangeArrowheads="1"/>
            </p:cNvSpPr>
            <p:nvPr/>
          </p:nvSpPr>
          <p:spPr bwMode="auto">
            <a:xfrm>
              <a:off x="952" y="39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4" name="Rectangle 51"/>
            <p:cNvSpPr>
              <a:spLocks noChangeArrowheads="1"/>
            </p:cNvSpPr>
            <p:nvPr/>
          </p:nvSpPr>
          <p:spPr bwMode="auto">
            <a:xfrm>
              <a:off x="1223" y="39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5" name="Rectangle 52"/>
            <p:cNvSpPr>
              <a:spLocks noChangeArrowheads="1"/>
            </p:cNvSpPr>
            <p:nvPr/>
          </p:nvSpPr>
          <p:spPr bwMode="auto">
            <a:xfrm>
              <a:off x="1373" y="39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6" name="Rectangle 53"/>
            <p:cNvSpPr>
              <a:spLocks noChangeArrowheads="1"/>
            </p:cNvSpPr>
            <p:nvPr/>
          </p:nvSpPr>
          <p:spPr bwMode="auto">
            <a:xfrm>
              <a:off x="1656" y="39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7" name="Rectangle 54"/>
            <p:cNvSpPr>
              <a:spLocks noChangeArrowheads="1"/>
            </p:cNvSpPr>
            <p:nvPr/>
          </p:nvSpPr>
          <p:spPr bwMode="auto">
            <a:xfrm>
              <a:off x="5" y="44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Bulgaria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8" name="Rectangle 55"/>
            <p:cNvSpPr>
              <a:spLocks noChangeArrowheads="1"/>
            </p:cNvSpPr>
            <p:nvPr/>
          </p:nvSpPr>
          <p:spPr bwMode="auto">
            <a:xfrm>
              <a:off x="692" y="44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9" name="Rectangle 56"/>
            <p:cNvSpPr>
              <a:spLocks noChangeArrowheads="1"/>
            </p:cNvSpPr>
            <p:nvPr/>
          </p:nvSpPr>
          <p:spPr bwMode="auto">
            <a:xfrm>
              <a:off x="952" y="44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0" name="Rectangle 57"/>
            <p:cNvSpPr>
              <a:spLocks noChangeArrowheads="1"/>
            </p:cNvSpPr>
            <p:nvPr/>
          </p:nvSpPr>
          <p:spPr bwMode="auto">
            <a:xfrm>
              <a:off x="1223" y="44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1" name="Rectangle 58"/>
            <p:cNvSpPr>
              <a:spLocks noChangeArrowheads="1"/>
            </p:cNvSpPr>
            <p:nvPr/>
          </p:nvSpPr>
          <p:spPr bwMode="auto">
            <a:xfrm>
              <a:off x="1373" y="44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2" name="Rectangle 59"/>
            <p:cNvSpPr>
              <a:spLocks noChangeArrowheads="1"/>
            </p:cNvSpPr>
            <p:nvPr/>
          </p:nvSpPr>
          <p:spPr bwMode="auto">
            <a:xfrm>
              <a:off x="1656" y="44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3" name="Rectangle 60"/>
            <p:cNvSpPr>
              <a:spLocks noChangeArrowheads="1"/>
            </p:cNvSpPr>
            <p:nvPr/>
          </p:nvSpPr>
          <p:spPr bwMode="auto">
            <a:xfrm>
              <a:off x="5" y="49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Switzerland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4" name="Rectangle 61"/>
            <p:cNvSpPr>
              <a:spLocks noChangeArrowheads="1"/>
            </p:cNvSpPr>
            <p:nvPr/>
          </p:nvSpPr>
          <p:spPr bwMode="auto">
            <a:xfrm>
              <a:off x="692" y="49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5" name="Rectangle 62"/>
            <p:cNvSpPr>
              <a:spLocks noChangeArrowheads="1"/>
            </p:cNvSpPr>
            <p:nvPr/>
          </p:nvSpPr>
          <p:spPr bwMode="auto">
            <a:xfrm>
              <a:off x="952" y="49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6" name="Rectangle 63"/>
            <p:cNvSpPr>
              <a:spLocks noChangeArrowheads="1"/>
            </p:cNvSpPr>
            <p:nvPr/>
          </p:nvSpPr>
          <p:spPr bwMode="auto">
            <a:xfrm>
              <a:off x="1223" y="49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7" name="Rectangle 64"/>
            <p:cNvSpPr>
              <a:spLocks noChangeArrowheads="1"/>
            </p:cNvSpPr>
            <p:nvPr/>
          </p:nvSpPr>
          <p:spPr bwMode="auto">
            <a:xfrm>
              <a:off x="1373" y="49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8" name="Rectangle 65"/>
            <p:cNvSpPr>
              <a:spLocks noChangeArrowheads="1"/>
            </p:cNvSpPr>
            <p:nvPr/>
          </p:nvSpPr>
          <p:spPr bwMode="auto">
            <a:xfrm>
              <a:off x="1656" y="49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9" name="Rectangle 66"/>
            <p:cNvSpPr>
              <a:spLocks noChangeArrowheads="1"/>
            </p:cNvSpPr>
            <p:nvPr/>
          </p:nvSpPr>
          <p:spPr bwMode="auto">
            <a:xfrm>
              <a:off x="5" y="54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Latvia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0" name="Rectangle 67"/>
            <p:cNvSpPr>
              <a:spLocks noChangeArrowheads="1"/>
            </p:cNvSpPr>
            <p:nvPr/>
          </p:nvSpPr>
          <p:spPr bwMode="auto">
            <a:xfrm>
              <a:off x="692" y="54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1" name="Rectangle 68"/>
            <p:cNvSpPr>
              <a:spLocks noChangeArrowheads="1"/>
            </p:cNvSpPr>
            <p:nvPr/>
          </p:nvSpPr>
          <p:spPr bwMode="auto">
            <a:xfrm>
              <a:off x="952" y="54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2" name="Rectangle 69"/>
            <p:cNvSpPr>
              <a:spLocks noChangeArrowheads="1"/>
            </p:cNvSpPr>
            <p:nvPr/>
          </p:nvSpPr>
          <p:spPr bwMode="auto">
            <a:xfrm>
              <a:off x="1223" y="54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3" name="Rectangle 70"/>
            <p:cNvSpPr>
              <a:spLocks noChangeArrowheads="1"/>
            </p:cNvSpPr>
            <p:nvPr/>
          </p:nvSpPr>
          <p:spPr bwMode="auto">
            <a:xfrm>
              <a:off x="1373" y="54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4" name="Rectangle 71"/>
            <p:cNvSpPr>
              <a:spLocks noChangeArrowheads="1"/>
            </p:cNvSpPr>
            <p:nvPr/>
          </p:nvSpPr>
          <p:spPr bwMode="auto">
            <a:xfrm>
              <a:off x="1656" y="54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5" name="Rectangle 72"/>
            <p:cNvSpPr>
              <a:spLocks noChangeArrowheads="1"/>
            </p:cNvSpPr>
            <p:nvPr/>
          </p:nvSpPr>
          <p:spPr bwMode="auto">
            <a:xfrm>
              <a:off x="5" y="58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Portugal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6" name="Rectangle 73"/>
            <p:cNvSpPr>
              <a:spLocks noChangeArrowheads="1"/>
            </p:cNvSpPr>
            <p:nvPr/>
          </p:nvSpPr>
          <p:spPr bwMode="auto">
            <a:xfrm>
              <a:off x="692" y="58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7" name="Rectangle 74"/>
            <p:cNvSpPr>
              <a:spLocks noChangeArrowheads="1"/>
            </p:cNvSpPr>
            <p:nvPr/>
          </p:nvSpPr>
          <p:spPr bwMode="auto">
            <a:xfrm>
              <a:off x="952" y="58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8" name="Rectangle 75"/>
            <p:cNvSpPr>
              <a:spLocks noChangeArrowheads="1"/>
            </p:cNvSpPr>
            <p:nvPr/>
          </p:nvSpPr>
          <p:spPr bwMode="auto">
            <a:xfrm>
              <a:off x="1223" y="58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9" name="Rectangle 76"/>
            <p:cNvSpPr>
              <a:spLocks noChangeArrowheads="1"/>
            </p:cNvSpPr>
            <p:nvPr/>
          </p:nvSpPr>
          <p:spPr bwMode="auto">
            <a:xfrm>
              <a:off x="1373" y="58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0" name="Rectangle 77"/>
            <p:cNvSpPr>
              <a:spLocks noChangeArrowheads="1"/>
            </p:cNvSpPr>
            <p:nvPr/>
          </p:nvSpPr>
          <p:spPr bwMode="auto">
            <a:xfrm>
              <a:off x="1656" y="58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1" name="Rectangle 78"/>
            <p:cNvSpPr>
              <a:spLocks noChangeArrowheads="1"/>
            </p:cNvSpPr>
            <p:nvPr/>
          </p:nvSpPr>
          <p:spPr bwMode="auto">
            <a:xfrm>
              <a:off x="5" y="63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Austria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2" name="Rectangle 79"/>
            <p:cNvSpPr>
              <a:spLocks noChangeArrowheads="1"/>
            </p:cNvSpPr>
            <p:nvPr/>
          </p:nvSpPr>
          <p:spPr bwMode="auto">
            <a:xfrm>
              <a:off x="692" y="63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3" name="Rectangle 80"/>
            <p:cNvSpPr>
              <a:spLocks noChangeArrowheads="1"/>
            </p:cNvSpPr>
            <p:nvPr/>
          </p:nvSpPr>
          <p:spPr bwMode="auto">
            <a:xfrm>
              <a:off x="952" y="63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4" name="Rectangle 81"/>
            <p:cNvSpPr>
              <a:spLocks noChangeArrowheads="1"/>
            </p:cNvSpPr>
            <p:nvPr/>
          </p:nvSpPr>
          <p:spPr bwMode="auto">
            <a:xfrm>
              <a:off x="1223" y="63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5" name="Rectangle 82"/>
            <p:cNvSpPr>
              <a:spLocks noChangeArrowheads="1"/>
            </p:cNvSpPr>
            <p:nvPr/>
          </p:nvSpPr>
          <p:spPr bwMode="auto">
            <a:xfrm>
              <a:off x="1373" y="63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6" name="Rectangle 83"/>
            <p:cNvSpPr>
              <a:spLocks noChangeArrowheads="1"/>
            </p:cNvSpPr>
            <p:nvPr/>
          </p:nvSpPr>
          <p:spPr bwMode="auto">
            <a:xfrm>
              <a:off x="1656" y="63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41.0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7" name="Rectangle 84"/>
            <p:cNvSpPr>
              <a:spLocks noChangeArrowheads="1"/>
            </p:cNvSpPr>
            <p:nvPr/>
          </p:nvSpPr>
          <p:spPr bwMode="auto">
            <a:xfrm>
              <a:off x="5" y="68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United Kingdom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8" name="Rectangle 85"/>
            <p:cNvSpPr>
              <a:spLocks noChangeArrowheads="1"/>
            </p:cNvSpPr>
            <p:nvPr/>
          </p:nvSpPr>
          <p:spPr bwMode="auto">
            <a:xfrm>
              <a:off x="692" y="68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9" name="Rectangle 86"/>
            <p:cNvSpPr>
              <a:spLocks noChangeArrowheads="1"/>
            </p:cNvSpPr>
            <p:nvPr/>
          </p:nvSpPr>
          <p:spPr bwMode="auto">
            <a:xfrm>
              <a:off x="952" y="68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0" name="Rectangle 87"/>
            <p:cNvSpPr>
              <a:spLocks noChangeArrowheads="1"/>
            </p:cNvSpPr>
            <p:nvPr/>
          </p:nvSpPr>
          <p:spPr bwMode="auto">
            <a:xfrm>
              <a:off x="1223" y="68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1" name="Rectangle 88"/>
            <p:cNvSpPr>
              <a:spLocks noChangeArrowheads="1"/>
            </p:cNvSpPr>
            <p:nvPr/>
          </p:nvSpPr>
          <p:spPr bwMode="auto">
            <a:xfrm>
              <a:off x="1373" y="68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2" name="Rectangle 89"/>
            <p:cNvSpPr>
              <a:spLocks noChangeArrowheads="1"/>
            </p:cNvSpPr>
            <p:nvPr/>
          </p:nvSpPr>
          <p:spPr bwMode="auto">
            <a:xfrm>
              <a:off x="1656" y="68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3" name="Rectangle 90"/>
            <p:cNvSpPr>
              <a:spLocks noChangeArrowheads="1"/>
            </p:cNvSpPr>
            <p:nvPr/>
          </p:nvSpPr>
          <p:spPr bwMode="auto">
            <a:xfrm>
              <a:off x="5" y="73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Ukraine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4" name="Rectangle 91"/>
            <p:cNvSpPr>
              <a:spLocks noChangeArrowheads="1"/>
            </p:cNvSpPr>
            <p:nvPr/>
          </p:nvSpPr>
          <p:spPr bwMode="auto">
            <a:xfrm>
              <a:off x="692" y="73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5" name="Rectangle 92"/>
            <p:cNvSpPr>
              <a:spLocks noChangeArrowheads="1"/>
            </p:cNvSpPr>
            <p:nvPr/>
          </p:nvSpPr>
          <p:spPr bwMode="auto">
            <a:xfrm>
              <a:off x="952" y="73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6" name="Rectangle 93"/>
            <p:cNvSpPr>
              <a:spLocks noChangeArrowheads="1"/>
            </p:cNvSpPr>
            <p:nvPr/>
          </p:nvSpPr>
          <p:spPr bwMode="auto">
            <a:xfrm>
              <a:off x="1223" y="73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7" name="Rectangle 94"/>
            <p:cNvSpPr>
              <a:spLocks noChangeArrowheads="1"/>
            </p:cNvSpPr>
            <p:nvPr/>
          </p:nvSpPr>
          <p:spPr bwMode="auto">
            <a:xfrm>
              <a:off x="1373" y="73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8" name="Rectangle 95"/>
            <p:cNvSpPr>
              <a:spLocks noChangeArrowheads="1"/>
            </p:cNvSpPr>
            <p:nvPr/>
          </p:nvSpPr>
          <p:spPr bwMode="auto">
            <a:xfrm>
              <a:off x="1656" y="73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9" name="Rectangle 96"/>
            <p:cNvSpPr>
              <a:spLocks noChangeArrowheads="1"/>
            </p:cNvSpPr>
            <p:nvPr/>
          </p:nvSpPr>
          <p:spPr bwMode="auto">
            <a:xfrm>
              <a:off x="5" y="78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France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0" name="Rectangle 97"/>
            <p:cNvSpPr>
              <a:spLocks noChangeArrowheads="1"/>
            </p:cNvSpPr>
            <p:nvPr/>
          </p:nvSpPr>
          <p:spPr bwMode="auto">
            <a:xfrm>
              <a:off x="692" y="78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1" name="Rectangle 98"/>
            <p:cNvSpPr>
              <a:spLocks noChangeArrowheads="1"/>
            </p:cNvSpPr>
            <p:nvPr/>
          </p:nvSpPr>
          <p:spPr bwMode="auto">
            <a:xfrm>
              <a:off x="952" y="78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2" name="Rectangle 99"/>
            <p:cNvSpPr>
              <a:spLocks noChangeArrowheads="1"/>
            </p:cNvSpPr>
            <p:nvPr/>
          </p:nvSpPr>
          <p:spPr bwMode="auto">
            <a:xfrm>
              <a:off x="1223" y="78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3" name="Rectangle 100"/>
            <p:cNvSpPr>
              <a:spLocks noChangeArrowheads="1"/>
            </p:cNvSpPr>
            <p:nvPr/>
          </p:nvSpPr>
          <p:spPr bwMode="auto">
            <a:xfrm>
              <a:off x="1373" y="78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4" name="Rectangle 101"/>
            <p:cNvSpPr>
              <a:spLocks noChangeArrowheads="1"/>
            </p:cNvSpPr>
            <p:nvPr/>
          </p:nvSpPr>
          <p:spPr bwMode="auto">
            <a:xfrm>
              <a:off x="1656" y="78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5" name="Rectangle 102"/>
            <p:cNvSpPr>
              <a:spLocks noChangeArrowheads="1"/>
            </p:cNvSpPr>
            <p:nvPr/>
          </p:nvSpPr>
          <p:spPr bwMode="auto">
            <a:xfrm>
              <a:off x="5" y="83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Estonia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6" name="Rectangle 103"/>
            <p:cNvSpPr>
              <a:spLocks noChangeArrowheads="1"/>
            </p:cNvSpPr>
            <p:nvPr/>
          </p:nvSpPr>
          <p:spPr bwMode="auto">
            <a:xfrm>
              <a:off x="692" y="83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7" name="Rectangle 104"/>
            <p:cNvSpPr>
              <a:spLocks noChangeArrowheads="1"/>
            </p:cNvSpPr>
            <p:nvPr/>
          </p:nvSpPr>
          <p:spPr bwMode="auto">
            <a:xfrm>
              <a:off x="952" y="83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8" name="Rectangle 105"/>
            <p:cNvSpPr>
              <a:spLocks noChangeArrowheads="1"/>
            </p:cNvSpPr>
            <p:nvPr/>
          </p:nvSpPr>
          <p:spPr bwMode="auto">
            <a:xfrm>
              <a:off x="1223" y="83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9" name="Rectangle 106"/>
            <p:cNvSpPr>
              <a:spLocks noChangeArrowheads="1"/>
            </p:cNvSpPr>
            <p:nvPr/>
          </p:nvSpPr>
          <p:spPr bwMode="auto">
            <a:xfrm>
              <a:off x="1373" y="83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0" name="Rectangle 107"/>
            <p:cNvSpPr>
              <a:spLocks noChangeArrowheads="1"/>
            </p:cNvSpPr>
            <p:nvPr/>
          </p:nvSpPr>
          <p:spPr bwMode="auto">
            <a:xfrm>
              <a:off x="1656" y="83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1" name="Rectangle 108"/>
            <p:cNvSpPr>
              <a:spLocks noChangeArrowheads="1"/>
            </p:cNvSpPr>
            <p:nvPr/>
          </p:nvSpPr>
          <p:spPr bwMode="auto">
            <a:xfrm>
              <a:off x="5" y="88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Croatia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2" name="Rectangle 109"/>
            <p:cNvSpPr>
              <a:spLocks noChangeArrowheads="1"/>
            </p:cNvSpPr>
            <p:nvPr/>
          </p:nvSpPr>
          <p:spPr bwMode="auto">
            <a:xfrm>
              <a:off x="692" y="88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3" name="Rectangle 110"/>
            <p:cNvSpPr>
              <a:spLocks noChangeArrowheads="1"/>
            </p:cNvSpPr>
            <p:nvPr/>
          </p:nvSpPr>
          <p:spPr bwMode="auto">
            <a:xfrm>
              <a:off x="952" y="88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4" name="Rectangle 111"/>
            <p:cNvSpPr>
              <a:spLocks noChangeArrowheads="1"/>
            </p:cNvSpPr>
            <p:nvPr/>
          </p:nvSpPr>
          <p:spPr bwMode="auto">
            <a:xfrm>
              <a:off x="1223" y="88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5" name="Rectangle 112"/>
            <p:cNvSpPr>
              <a:spLocks noChangeArrowheads="1"/>
            </p:cNvSpPr>
            <p:nvPr/>
          </p:nvSpPr>
          <p:spPr bwMode="auto">
            <a:xfrm>
              <a:off x="1373" y="88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6" name="Rectangle 113"/>
            <p:cNvSpPr>
              <a:spLocks noChangeArrowheads="1"/>
            </p:cNvSpPr>
            <p:nvPr/>
          </p:nvSpPr>
          <p:spPr bwMode="auto">
            <a:xfrm>
              <a:off x="1656" y="88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7" name="Rectangle 114"/>
            <p:cNvSpPr>
              <a:spLocks noChangeArrowheads="1"/>
            </p:cNvSpPr>
            <p:nvPr/>
          </p:nvSpPr>
          <p:spPr bwMode="auto">
            <a:xfrm>
              <a:off x="5" y="93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Denmark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8" name="Rectangle 115"/>
            <p:cNvSpPr>
              <a:spLocks noChangeArrowheads="1"/>
            </p:cNvSpPr>
            <p:nvPr/>
          </p:nvSpPr>
          <p:spPr bwMode="auto">
            <a:xfrm>
              <a:off x="692" y="93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9" name="Rectangle 116"/>
            <p:cNvSpPr>
              <a:spLocks noChangeArrowheads="1"/>
            </p:cNvSpPr>
            <p:nvPr/>
          </p:nvSpPr>
          <p:spPr bwMode="auto">
            <a:xfrm>
              <a:off x="952" y="93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0" name="Rectangle 117"/>
            <p:cNvSpPr>
              <a:spLocks noChangeArrowheads="1"/>
            </p:cNvSpPr>
            <p:nvPr/>
          </p:nvSpPr>
          <p:spPr bwMode="auto">
            <a:xfrm>
              <a:off x="1223" y="93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1" name="Rectangle 118"/>
            <p:cNvSpPr>
              <a:spLocks noChangeArrowheads="1"/>
            </p:cNvSpPr>
            <p:nvPr/>
          </p:nvSpPr>
          <p:spPr bwMode="auto">
            <a:xfrm>
              <a:off x="1373" y="93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2" name="Rectangle 119"/>
            <p:cNvSpPr>
              <a:spLocks noChangeArrowheads="1"/>
            </p:cNvSpPr>
            <p:nvPr/>
          </p:nvSpPr>
          <p:spPr bwMode="auto">
            <a:xfrm>
              <a:off x="1656" y="93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3" name="Rectangle 120"/>
            <p:cNvSpPr>
              <a:spLocks noChangeArrowheads="1"/>
            </p:cNvSpPr>
            <p:nvPr/>
          </p:nvSpPr>
          <p:spPr bwMode="auto">
            <a:xfrm>
              <a:off x="5" y="98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Finland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4" name="Rectangle 121"/>
            <p:cNvSpPr>
              <a:spLocks noChangeArrowheads="1"/>
            </p:cNvSpPr>
            <p:nvPr/>
          </p:nvSpPr>
          <p:spPr bwMode="auto">
            <a:xfrm>
              <a:off x="692" y="98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5" name="Rectangle 122"/>
            <p:cNvSpPr>
              <a:spLocks noChangeArrowheads="1"/>
            </p:cNvSpPr>
            <p:nvPr/>
          </p:nvSpPr>
          <p:spPr bwMode="auto">
            <a:xfrm>
              <a:off x="952" y="98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6" name="Rectangle 123"/>
            <p:cNvSpPr>
              <a:spLocks noChangeArrowheads="1"/>
            </p:cNvSpPr>
            <p:nvPr/>
          </p:nvSpPr>
          <p:spPr bwMode="auto">
            <a:xfrm>
              <a:off x="1223" y="98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7" name="Rectangle 124"/>
            <p:cNvSpPr>
              <a:spLocks noChangeArrowheads="1"/>
            </p:cNvSpPr>
            <p:nvPr/>
          </p:nvSpPr>
          <p:spPr bwMode="auto">
            <a:xfrm>
              <a:off x="1373" y="98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8" name="Rectangle 125"/>
            <p:cNvSpPr>
              <a:spLocks noChangeArrowheads="1"/>
            </p:cNvSpPr>
            <p:nvPr/>
          </p:nvSpPr>
          <p:spPr bwMode="auto">
            <a:xfrm>
              <a:off x="1656" y="98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9" name="Rectangle 126"/>
            <p:cNvSpPr>
              <a:spLocks noChangeArrowheads="1"/>
            </p:cNvSpPr>
            <p:nvPr/>
          </p:nvSpPr>
          <p:spPr bwMode="auto">
            <a:xfrm>
              <a:off x="5" y="103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Hungary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0" name="Rectangle 127"/>
            <p:cNvSpPr>
              <a:spLocks noChangeArrowheads="1"/>
            </p:cNvSpPr>
            <p:nvPr/>
          </p:nvSpPr>
          <p:spPr bwMode="auto">
            <a:xfrm>
              <a:off x="692" y="103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1" name="Rectangle 128"/>
            <p:cNvSpPr>
              <a:spLocks noChangeArrowheads="1"/>
            </p:cNvSpPr>
            <p:nvPr/>
          </p:nvSpPr>
          <p:spPr bwMode="auto">
            <a:xfrm>
              <a:off x="952" y="103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2" name="Rectangle 129"/>
            <p:cNvSpPr>
              <a:spLocks noChangeArrowheads="1"/>
            </p:cNvSpPr>
            <p:nvPr/>
          </p:nvSpPr>
          <p:spPr bwMode="auto">
            <a:xfrm>
              <a:off x="1223" y="103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3" name="Rectangle 130"/>
            <p:cNvSpPr>
              <a:spLocks noChangeArrowheads="1"/>
            </p:cNvSpPr>
            <p:nvPr/>
          </p:nvSpPr>
          <p:spPr bwMode="auto">
            <a:xfrm>
              <a:off x="1373" y="103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4" name="Rectangle 131"/>
            <p:cNvSpPr>
              <a:spLocks noChangeArrowheads="1"/>
            </p:cNvSpPr>
            <p:nvPr/>
          </p:nvSpPr>
          <p:spPr bwMode="auto">
            <a:xfrm>
              <a:off x="1656" y="103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5" name="Rectangle 132"/>
            <p:cNvSpPr>
              <a:spLocks noChangeArrowheads="1"/>
            </p:cNvSpPr>
            <p:nvPr/>
          </p:nvSpPr>
          <p:spPr bwMode="auto">
            <a:xfrm>
              <a:off x="5" y="107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Norway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6" name="Rectangle 133"/>
            <p:cNvSpPr>
              <a:spLocks noChangeArrowheads="1"/>
            </p:cNvSpPr>
            <p:nvPr/>
          </p:nvSpPr>
          <p:spPr bwMode="auto">
            <a:xfrm>
              <a:off x="692" y="107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7" name="Rectangle 134"/>
            <p:cNvSpPr>
              <a:spLocks noChangeArrowheads="1"/>
            </p:cNvSpPr>
            <p:nvPr/>
          </p:nvSpPr>
          <p:spPr bwMode="auto">
            <a:xfrm>
              <a:off x="952" y="107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8" name="Rectangle 135"/>
            <p:cNvSpPr>
              <a:spLocks noChangeArrowheads="1"/>
            </p:cNvSpPr>
            <p:nvPr/>
          </p:nvSpPr>
          <p:spPr bwMode="auto">
            <a:xfrm>
              <a:off x="1223" y="107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9" name="Rectangle 136"/>
            <p:cNvSpPr>
              <a:spLocks noChangeArrowheads="1"/>
            </p:cNvSpPr>
            <p:nvPr/>
          </p:nvSpPr>
          <p:spPr bwMode="auto">
            <a:xfrm>
              <a:off x="1373" y="107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0" name="Rectangle 137"/>
            <p:cNvSpPr>
              <a:spLocks noChangeArrowheads="1"/>
            </p:cNvSpPr>
            <p:nvPr/>
          </p:nvSpPr>
          <p:spPr bwMode="auto">
            <a:xfrm>
              <a:off x="1656" y="107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1" name="Rectangle 138"/>
            <p:cNvSpPr>
              <a:spLocks noChangeArrowheads="1"/>
            </p:cNvSpPr>
            <p:nvPr/>
          </p:nvSpPr>
          <p:spPr bwMode="auto">
            <a:xfrm>
              <a:off x="5" y="112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Luxembourg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2" name="Rectangle 139"/>
            <p:cNvSpPr>
              <a:spLocks noChangeArrowheads="1"/>
            </p:cNvSpPr>
            <p:nvPr/>
          </p:nvSpPr>
          <p:spPr bwMode="auto">
            <a:xfrm>
              <a:off x="692" y="112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3" name="Rectangle 140"/>
            <p:cNvSpPr>
              <a:spLocks noChangeArrowheads="1"/>
            </p:cNvSpPr>
            <p:nvPr/>
          </p:nvSpPr>
          <p:spPr bwMode="auto">
            <a:xfrm>
              <a:off x="952" y="112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4" name="Rectangle 141"/>
            <p:cNvSpPr>
              <a:spLocks noChangeArrowheads="1"/>
            </p:cNvSpPr>
            <p:nvPr/>
          </p:nvSpPr>
          <p:spPr bwMode="auto">
            <a:xfrm>
              <a:off x="1223" y="112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5" name="Rectangle 142"/>
            <p:cNvSpPr>
              <a:spLocks noChangeArrowheads="1"/>
            </p:cNvSpPr>
            <p:nvPr/>
          </p:nvSpPr>
          <p:spPr bwMode="auto">
            <a:xfrm>
              <a:off x="1373" y="112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57.1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6" name="Rectangle 143"/>
            <p:cNvSpPr>
              <a:spLocks noChangeArrowheads="1"/>
            </p:cNvSpPr>
            <p:nvPr/>
          </p:nvSpPr>
          <p:spPr bwMode="auto">
            <a:xfrm>
              <a:off x="1656" y="112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7" name="Rectangle 144"/>
            <p:cNvSpPr>
              <a:spLocks noChangeArrowheads="1"/>
            </p:cNvSpPr>
            <p:nvPr/>
          </p:nvSpPr>
          <p:spPr bwMode="auto">
            <a:xfrm>
              <a:off x="5" y="117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Slovenia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8" name="Rectangle 145"/>
            <p:cNvSpPr>
              <a:spLocks noChangeArrowheads="1"/>
            </p:cNvSpPr>
            <p:nvPr/>
          </p:nvSpPr>
          <p:spPr bwMode="auto">
            <a:xfrm>
              <a:off x="692" y="117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65.0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9" name="Rectangle 146"/>
            <p:cNvSpPr>
              <a:spLocks noChangeArrowheads="1"/>
            </p:cNvSpPr>
            <p:nvPr/>
          </p:nvSpPr>
          <p:spPr bwMode="auto">
            <a:xfrm>
              <a:off x="952" y="117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0" name="Rectangle 147"/>
            <p:cNvSpPr>
              <a:spLocks noChangeArrowheads="1"/>
            </p:cNvSpPr>
            <p:nvPr/>
          </p:nvSpPr>
          <p:spPr bwMode="auto">
            <a:xfrm>
              <a:off x="1223" y="117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1" name="Rectangle 148"/>
            <p:cNvSpPr>
              <a:spLocks noChangeArrowheads="1"/>
            </p:cNvSpPr>
            <p:nvPr/>
          </p:nvSpPr>
          <p:spPr bwMode="auto">
            <a:xfrm>
              <a:off x="1373" y="117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2" name="Rectangle 149"/>
            <p:cNvSpPr>
              <a:spLocks noChangeArrowheads="1"/>
            </p:cNvSpPr>
            <p:nvPr/>
          </p:nvSpPr>
          <p:spPr bwMode="auto">
            <a:xfrm>
              <a:off x="1656" y="117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3" name="Rectangle 150"/>
            <p:cNvSpPr>
              <a:spLocks noChangeArrowheads="1"/>
            </p:cNvSpPr>
            <p:nvPr/>
          </p:nvSpPr>
          <p:spPr bwMode="auto">
            <a:xfrm>
              <a:off x="5" y="122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Belarus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4" name="Rectangle 151"/>
            <p:cNvSpPr>
              <a:spLocks noChangeArrowheads="1"/>
            </p:cNvSpPr>
            <p:nvPr/>
          </p:nvSpPr>
          <p:spPr bwMode="auto">
            <a:xfrm>
              <a:off x="692" y="122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5" name="Rectangle 152"/>
            <p:cNvSpPr>
              <a:spLocks noChangeArrowheads="1"/>
            </p:cNvSpPr>
            <p:nvPr/>
          </p:nvSpPr>
          <p:spPr bwMode="auto">
            <a:xfrm>
              <a:off x="952" y="122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6" name="Rectangle 153"/>
            <p:cNvSpPr>
              <a:spLocks noChangeArrowheads="1"/>
            </p:cNvSpPr>
            <p:nvPr/>
          </p:nvSpPr>
          <p:spPr bwMode="auto">
            <a:xfrm>
              <a:off x="1223" y="122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7" name="Rectangle 154"/>
            <p:cNvSpPr>
              <a:spLocks noChangeArrowheads="1"/>
            </p:cNvSpPr>
            <p:nvPr/>
          </p:nvSpPr>
          <p:spPr bwMode="auto">
            <a:xfrm>
              <a:off x="1373" y="122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8" name="Rectangle 155"/>
            <p:cNvSpPr>
              <a:spLocks noChangeArrowheads="1"/>
            </p:cNvSpPr>
            <p:nvPr/>
          </p:nvSpPr>
          <p:spPr bwMode="auto">
            <a:xfrm>
              <a:off x="1656" y="122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9" name="Rectangle 156"/>
            <p:cNvSpPr>
              <a:spLocks noChangeArrowheads="1"/>
            </p:cNvSpPr>
            <p:nvPr/>
          </p:nvSpPr>
          <p:spPr bwMode="auto">
            <a:xfrm>
              <a:off x="5" y="127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Romania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0" name="Rectangle 157"/>
            <p:cNvSpPr>
              <a:spLocks noChangeArrowheads="1"/>
            </p:cNvSpPr>
            <p:nvPr/>
          </p:nvSpPr>
          <p:spPr bwMode="auto">
            <a:xfrm>
              <a:off x="692" y="127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1" name="Rectangle 158"/>
            <p:cNvSpPr>
              <a:spLocks noChangeArrowheads="1"/>
            </p:cNvSpPr>
            <p:nvPr/>
          </p:nvSpPr>
          <p:spPr bwMode="auto">
            <a:xfrm>
              <a:off x="952" y="127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2" name="Rectangle 159"/>
            <p:cNvSpPr>
              <a:spLocks noChangeArrowheads="1"/>
            </p:cNvSpPr>
            <p:nvPr/>
          </p:nvSpPr>
          <p:spPr bwMode="auto">
            <a:xfrm>
              <a:off x="1223" y="127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3" name="Rectangle 160"/>
            <p:cNvSpPr>
              <a:spLocks noChangeArrowheads="1"/>
            </p:cNvSpPr>
            <p:nvPr/>
          </p:nvSpPr>
          <p:spPr bwMode="auto">
            <a:xfrm>
              <a:off x="1373" y="127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4" name="Rectangle 161"/>
            <p:cNvSpPr>
              <a:spLocks noChangeArrowheads="1"/>
            </p:cNvSpPr>
            <p:nvPr/>
          </p:nvSpPr>
          <p:spPr bwMode="auto">
            <a:xfrm>
              <a:off x="1656" y="127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5" name="Rectangle 162"/>
            <p:cNvSpPr>
              <a:spLocks noChangeArrowheads="1"/>
            </p:cNvSpPr>
            <p:nvPr/>
          </p:nvSpPr>
          <p:spPr bwMode="auto">
            <a:xfrm>
              <a:off x="0" y="13239"/>
              <a:ext cx="69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6" name="Rectangle 163"/>
            <p:cNvSpPr>
              <a:spLocks noChangeArrowheads="1"/>
            </p:cNvSpPr>
            <p:nvPr/>
          </p:nvSpPr>
          <p:spPr bwMode="auto">
            <a:xfrm>
              <a:off x="697" y="13239"/>
              <a:ext cx="23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7" name="Rectangle 164"/>
            <p:cNvSpPr>
              <a:spLocks noChangeArrowheads="1"/>
            </p:cNvSpPr>
            <p:nvPr/>
          </p:nvSpPr>
          <p:spPr bwMode="auto">
            <a:xfrm>
              <a:off x="936" y="13239"/>
              <a:ext cx="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8" name="Rectangle 165"/>
            <p:cNvSpPr>
              <a:spLocks noChangeArrowheads="1"/>
            </p:cNvSpPr>
            <p:nvPr/>
          </p:nvSpPr>
          <p:spPr bwMode="auto">
            <a:xfrm>
              <a:off x="967" y="13239"/>
              <a:ext cx="28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9" name="Rectangle 166"/>
            <p:cNvSpPr>
              <a:spLocks noChangeArrowheads="1"/>
            </p:cNvSpPr>
            <p:nvPr/>
          </p:nvSpPr>
          <p:spPr bwMode="auto">
            <a:xfrm>
              <a:off x="1248" y="13239"/>
              <a:ext cx="1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40" name="Rectangle 167"/>
            <p:cNvSpPr>
              <a:spLocks noChangeArrowheads="1"/>
            </p:cNvSpPr>
            <p:nvPr/>
          </p:nvSpPr>
          <p:spPr bwMode="auto">
            <a:xfrm>
              <a:off x="1408" y="13239"/>
              <a:ext cx="29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41" name="Rectangle 168"/>
            <p:cNvSpPr>
              <a:spLocks noChangeArrowheads="1"/>
            </p:cNvSpPr>
            <p:nvPr/>
          </p:nvSpPr>
          <p:spPr bwMode="auto">
            <a:xfrm>
              <a:off x="1701" y="13239"/>
              <a:ext cx="2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2771" name="Rectangle 169"/>
          <p:cNvSpPr>
            <a:spLocks noChangeArrowheads="1"/>
          </p:cNvSpPr>
          <p:nvPr/>
        </p:nvSpPr>
        <p:spPr bwMode="auto">
          <a:xfrm>
            <a:off x="0" y="11071225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Text Box 170"/>
          <p:cNvSpPr txBox="1">
            <a:spLocks noChangeArrowheads="1"/>
          </p:cNvSpPr>
          <p:nvPr/>
        </p:nvSpPr>
        <p:spPr bwMode="auto">
          <a:xfrm>
            <a:off x="4284663" y="765175"/>
            <a:ext cx="374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 in 2000                                     in 2050</a:t>
            </a:r>
          </a:p>
        </p:txBody>
      </p:sp>
      <p:sp>
        <p:nvSpPr>
          <p:cNvPr id="32773" name="Oval 171"/>
          <p:cNvSpPr>
            <a:spLocks noChangeArrowheads="1"/>
          </p:cNvSpPr>
          <p:nvPr/>
        </p:nvSpPr>
        <p:spPr bwMode="auto">
          <a:xfrm>
            <a:off x="5292725" y="1412875"/>
            <a:ext cx="431800" cy="86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0" name="Oval 172"/>
          <p:cNvSpPr>
            <a:spLocks noChangeArrowheads="1"/>
          </p:cNvSpPr>
          <p:nvPr/>
        </p:nvSpPr>
        <p:spPr bwMode="auto">
          <a:xfrm>
            <a:off x="500380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1" name="Oval 173"/>
          <p:cNvSpPr>
            <a:spLocks noChangeArrowheads="1"/>
          </p:cNvSpPr>
          <p:nvPr/>
        </p:nvSpPr>
        <p:spPr bwMode="auto">
          <a:xfrm>
            <a:off x="752475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74"/>
          <p:cNvSpPr txBox="1">
            <a:spLocks noChangeArrowheads="1"/>
          </p:cNvSpPr>
          <p:nvPr/>
        </p:nvSpPr>
        <p:spPr bwMode="auto">
          <a:xfrm>
            <a:off x="395288" y="6165850"/>
            <a:ext cx="3816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Source: Goldstone 2007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40" grpId="0" animBg="1"/>
      <p:bldP spid="84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17" y="0"/>
            <a:ext cx="8276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Future aging built into population age structure. Demographic momentum</a:t>
            </a:r>
          </a:p>
          <a:p>
            <a:r>
              <a:rPr lang="en-GB" dirty="0" smtClean="0"/>
              <a:t>Immigration would have to be ‘orders of magnitude higher’ (Haas) to compensate</a:t>
            </a:r>
          </a:p>
          <a:p>
            <a:r>
              <a:rPr lang="en-GB" dirty="0" smtClean="0"/>
              <a:t>Fertility unlikely to radically change. </a:t>
            </a:r>
            <a:r>
              <a:rPr lang="en-GB" dirty="0" smtClean="0"/>
              <a:t>Decades-long </a:t>
            </a:r>
            <a:r>
              <a:rPr lang="en-GB" dirty="0" smtClean="0"/>
              <a:t>pattern</a:t>
            </a:r>
          </a:p>
          <a:p>
            <a:r>
              <a:rPr lang="en-GB" dirty="0" smtClean="0"/>
              <a:t>Fewer workers per dependant</a:t>
            </a:r>
          </a:p>
          <a:p>
            <a:r>
              <a:rPr lang="en-GB" dirty="0" smtClean="0"/>
              <a:t>Older people vote more, will vote for spending for elderly and healthcare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 drop in working age population to 2050: Russia -27, Germany -25, China -19, Japan -32</a:t>
            </a:r>
          </a:p>
          <a:p>
            <a:r>
              <a:rPr lang="en-GB" dirty="0" smtClean="0"/>
              <a:t>*China as old as W Europe by 2035</a:t>
            </a:r>
          </a:p>
          <a:p>
            <a:r>
              <a:rPr lang="en-GB" dirty="0" smtClean="0"/>
              <a:t>But rise of 17 in USA, 5 in France, 2 in UK</a:t>
            </a:r>
          </a:p>
          <a:p>
            <a:r>
              <a:rPr lang="en-GB" dirty="0" smtClean="0"/>
              <a:t>US in </a:t>
            </a:r>
            <a:r>
              <a:rPr lang="en-GB" dirty="0" smtClean="0"/>
              <a:t>best </a:t>
            </a:r>
            <a:r>
              <a:rPr lang="en-GB" dirty="0" smtClean="0"/>
              <a:t>position, but with powerful old-age lobby </a:t>
            </a:r>
            <a:r>
              <a:rPr lang="en-GB" dirty="0" smtClean="0"/>
              <a:t>(AARP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Guns vs. Canes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2890664" cy="4065315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8660" t="31079" r="52751" b="7921"/>
          <a:stretch>
            <a:fillRect/>
          </a:stretch>
        </p:blipFill>
        <p:spPr bwMode="auto">
          <a:xfrm>
            <a:off x="4644008" y="1457173"/>
            <a:ext cx="4499992" cy="54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l="20000" t="32360" r="51417" b="4641"/>
          <a:stretch>
            <a:fillRect/>
          </a:stretch>
        </p:blipFill>
        <p:spPr bwMode="auto">
          <a:xfrm>
            <a:off x="0" y="1145562"/>
            <a:ext cx="4607496" cy="57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Aging and the Military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 in tax revenue as fewer workers</a:t>
            </a:r>
          </a:p>
          <a:p>
            <a:r>
              <a:rPr lang="en-GB" dirty="0" smtClean="0"/>
              <a:t>Increase in spending on elderly</a:t>
            </a:r>
          </a:p>
          <a:p>
            <a:r>
              <a:rPr lang="en-GB" dirty="0" smtClean="0"/>
              <a:t>Decrease in savings as elderly spend lifetime savings</a:t>
            </a:r>
          </a:p>
          <a:p>
            <a:r>
              <a:rPr lang="en-GB" dirty="0" smtClean="0"/>
              <a:t>Less money for military expenditures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Elderly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Japan </a:t>
            </a:r>
            <a:r>
              <a:rPr lang="en-GB" i="1" dirty="0" smtClean="0"/>
              <a:t>increase</a:t>
            </a:r>
            <a:r>
              <a:rPr lang="en-GB" dirty="0" smtClean="0"/>
              <a:t> in elderly spend will be 15 </a:t>
            </a:r>
            <a:r>
              <a:rPr lang="en-GB" dirty="0" err="1" smtClean="0"/>
              <a:t>x</a:t>
            </a:r>
            <a:r>
              <a:rPr lang="en-GB" dirty="0" smtClean="0"/>
              <a:t> more than current military spend</a:t>
            </a:r>
          </a:p>
          <a:p>
            <a:r>
              <a:rPr lang="en-GB" dirty="0" smtClean="0"/>
              <a:t>Germany: 7x, France 5 </a:t>
            </a:r>
            <a:r>
              <a:rPr lang="en-GB" dirty="0" err="1" smtClean="0"/>
              <a:t>x</a:t>
            </a:r>
            <a:endParaRPr lang="en-GB" dirty="0" smtClean="0"/>
          </a:p>
          <a:p>
            <a:r>
              <a:rPr lang="en-GB" dirty="0" smtClean="0"/>
              <a:t>Cuts to military already sometimes justified in terms of more for elderly, </a:t>
            </a:r>
            <a:r>
              <a:rPr lang="en-GB" dirty="0" err="1" smtClean="0"/>
              <a:t>ie</a:t>
            </a:r>
            <a:r>
              <a:rPr lang="en-GB" dirty="0" smtClean="0"/>
              <a:t> Japan</a:t>
            </a:r>
          </a:p>
          <a:p>
            <a:r>
              <a:rPr lang="en-GB" dirty="0" smtClean="0"/>
              <a:t>Exceptions?: China – limited elderly care; Russia – low life </a:t>
            </a:r>
            <a:r>
              <a:rPr lang="en-GB" dirty="0" smtClean="0"/>
              <a:t>expectancy</a:t>
            </a:r>
            <a:endParaRPr lang="en-GB" dirty="0" smtClean="0"/>
          </a:p>
          <a:p>
            <a:r>
              <a:rPr lang="en-GB" dirty="0" smtClean="0"/>
              <a:t>China has relied on </a:t>
            </a:r>
            <a:r>
              <a:rPr lang="en-GB" dirty="0" smtClean="0"/>
              <a:t>families </a:t>
            </a:r>
            <a:r>
              <a:rPr lang="en-GB" dirty="0" smtClean="0"/>
              <a:t>to </a:t>
            </a:r>
            <a:r>
              <a:rPr lang="en-GB" dirty="0" smtClean="0"/>
              <a:t>care for elderly, </a:t>
            </a:r>
            <a:r>
              <a:rPr lang="en-GB" dirty="0" smtClean="0"/>
              <a:t>yet smaller families will make that harder. Rising discontent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Weapons v Military Pensions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just balance of spending between military and welfare</a:t>
            </a:r>
          </a:p>
          <a:p>
            <a:r>
              <a:rPr lang="en-GB" dirty="0" smtClean="0"/>
              <a:t>Military budgets themselves shifting to cover personnel and obligations to military retirees </a:t>
            </a:r>
          </a:p>
          <a:p>
            <a:r>
              <a:rPr lang="en-GB" dirty="0" smtClean="0"/>
              <a:t>France/Ger: 60 pc of military budgets to personnel costs</a:t>
            </a:r>
          </a:p>
          <a:p>
            <a:r>
              <a:rPr lang="en-GB" dirty="0" smtClean="0"/>
              <a:t>Personnel v weapons: Germany – 4x, France, Japan, Russia – 2.5x, USA- only 1.3x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Geriatric Peace?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Older countries:</a:t>
            </a:r>
          </a:p>
          <a:p>
            <a:pPr lvl="1"/>
            <a:r>
              <a:rPr lang="en-GB" dirty="0" smtClean="0"/>
              <a:t>smaller militaries</a:t>
            </a:r>
          </a:p>
          <a:p>
            <a:pPr lvl="1"/>
            <a:r>
              <a:rPr lang="en-GB" dirty="0" smtClean="0"/>
              <a:t>fewer weapons</a:t>
            </a:r>
          </a:p>
          <a:p>
            <a:pPr lvl="1"/>
            <a:r>
              <a:rPr lang="en-GB" dirty="0" smtClean="0"/>
              <a:t>less risk-taking?</a:t>
            </a:r>
          </a:p>
          <a:p>
            <a:pPr lvl="1"/>
            <a:r>
              <a:rPr lang="en-GB" dirty="0" smtClean="0"/>
              <a:t>publics less willing to risk lives of their children?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Sons and war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Surplus sons, as well as youth bulge, contribute to warlike behaviour</a:t>
            </a:r>
          </a:p>
          <a:p>
            <a:r>
              <a:rPr lang="en-GB" dirty="0" smtClean="0"/>
              <a:t>Iraq, Afghanistan</a:t>
            </a:r>
          </a:p>
          <a:p>
            <a:r>
              <a:rPr lang="en-GB" dirty="0" smtClean="0"/>
              <a:t>Lebanon 1975 v 2006</a:t>
            </a:r>
          </a:p>
          <a:p>
            <a:r>
              <a:rPr lang="en-GB" dirty="0" smtClean="0"/>
              <a:t>In aging societies like China, little appetite for sacrificing ‘little emperors’</a:t>
            </a:r>
            <a:endParaRPr lang="en-GB" dirty="0"/>
          </a:p>
        </p:txBody>
      </p:sp>
      <p:pic>
        <p:nvPicPr>
          <p:cNvPr id="7" name="Content Placeholder 6" descr="heinsoh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24511" y="1144277"/>
            <a:ext cx="3405935" cy="5381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844"/>
          <a:stretch>
            <a:fillRect/>
          </a:stretch>
        </p:blipFill>
        <p:spPr bwMode="auto">
          <a:xfrm>
            <a:off x="2123728" y="32836"/>
            <a:ext cx="5184576" cy="669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355976" y="3789040"/>
            <a:ext cx="648072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83968" y="4509120"/>
            <a:ext cx="792088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3968" y="2564904"/>
            <a:ext cx="792088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55976" y="2780928"/>
            <a:ext cx="72008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83968" y="6453336"/>
            <a:ext cx="792088" cy="15567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55976" y="2060848"/>
            <a:ext cx="72008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0078" t="9760" r="19443" b="9601"/>
          <a:stretch>
            <a:fillRect/>
          </a:stretch>
        </p:blipFill>
        <p:spPr bwMode="auto">
          <a:xfrm>
            <a:off x="0" y="0"/>
            <a:ext cx="921702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 our boys home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Will aging sharpen divide between growing and aging societies?</a:t>
            </a:r>
          </a:p>
          <a:p>
            <a:r>
              <a:rPr lang="en-GB" dirty="0" smtClean="0"/>
              <a:t>Less 1</a:t>
            </a:r>
            <a:r>
              <a:rPr lang="en-GB" baseline="30000" dirty="0" smtClean="0"/>
              <a:t>st</a:t>
            </a:r>
            <a:r>
              <a:rPr lang="en-GB" dirty="0" smtClean="0"/>
              <a:t> world intervention in the developing world?</a:t>
            </a:r>
          </a:p>
          <a:p>
            <a:endParaRPr lang="en-GB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8086" t="15039" r="44471" b="18396"/>
          <a:stretch>
            <a:fillRect/>
          </a:stretch>
        </p:blipFill>
        <p:spPr bwMode="auto">
          <a:xfrm>
            <a:off x="0" y="1268760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40643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Figure 5: Youth population 2030</a:t>
            </a: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5752"/>
            <a:ext cx="9144000" cy="568557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egacySerif-BookItalic"/>
              </a:rPr>
              <a:t>UN Department of Economic and Social Affairs (2011) appearing in EUISS ESPAS Report, p.51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Shift to Developing World?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Europe, Japan and Russia in decline</a:t>
            </a:r>
          </a:p>
          <a:p>
            <a:r>
              <a:rPr lang="en-GB" dirty="0" smtClean="0"/>
              <a:t>China not far behind</a:t>
            </a:r>
          </a:p>
          <a:p>
            <a:r>
              <a:rPr lang="en-GB" dirty="0" smtClean="0"/>
              <a:t>US more stable</a:t>
            </a:r>
          </a:p>
          <a:p>
            <a:r>
              <a:rPr lang="en-GB" dirty="0" smtClean="0"/>
              <a:t>Mideast, S Asia, Africa rising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Yet no </a:t>
            </a:r>
            <a:r>
              <a:rPr lang="en-GB" dirty="0" smtClean="0"/>
              <a:t>obvious </a:t>
            </a:r>
            <a:r>
              <a:rPr lang="en-GB" dirty="0" err="1" smtClean="0"/>
              <a:t>mideast</a:t>
            </a:r>
            <a:r>
              <a:rPr lang="en-GB" dirty="0" smtClean="0"/>
              <a:t> or African power on the horizon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Hedley Bull: 100 million population needed for Great Power. Necessary, not sufficient</a:t>
            </a:r>
          </a:p>
          <a:p>
            <a:r>
              <a:rPr lang="en-GB" dirty="0" smtClean="0"/>
              <a:t>Power transition theory (</a:t>
            </a:r>
            <a:r>
              <a:rPr lang="en-GB" dirty="0" err="1" smtClean="0"/>
              <a:t>Organski</a:t>
            </a:r>
            <a:r>
              <a:rPr lang="en-GB" dirty="0" smtClean="0"/>
              <a:t> and others): rising powers (population, GDP, hard power) cause instability in world </a:t>
            </a:r>
            <a:r>
              <a:rPr lang="en-GB" dirty="0" smtClean="0"/>
              <a:t>system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Historic Population Explosions and Power Shifts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Britain rises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</a:t>
            </a:r>
            <a:r>
              <a:rPr lang="en-GB" dirty="0" smtClean="0"/>
              <a:t>, worrying France</a:t>
            </a:r>
          </a:p>
          <a:p>
            <a:r>
              <a:rPr lang="en-GB" dirty="0" smtClean="0"/>
              <a:t>Germany late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-</a:t>
            </a:r>
            <a:r>
              <a:rPr lang="en-GB" dirty="0" smtClean="0"/>
              <a:t> </a:t>
            </a:r>
            <a:r>
              <a:rPr lang="en-GB" dirty="0" smtClean="0"/>
              <a:t>early 20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</a:t>
            </a:r>
            <a:r>
              <a:rPr lang="en-GB" dirty="0" smtClean="0"/>
              <a:t>, worrying Britain and France</a:t>
            </a:r>
          </a:p>
          <a:p>
            <a:r>
              <a:rPr lang="en-GB" dirty="0" smtClean="0"/>
              <a:t>Russia early/mid 20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</a:t>
            </a:r>
            <a:r>
              <a:rPr lang="en-GB" dirty="0" smtClean="0"/>
              <a:t>, worrying the West</a:t>
            </a:r>
          </a:p>
          <a:p>
            <a:r>
              <a:rPr lang="en-GB" dirty="0" smtClean="0"/>
              <a:t>Who now</a:t>
            </a:r>
            <a:r>
              <a:rPr lang="en-GB" dirty="0" smtClean="0"/>
              <a:t>?: </a:t>
            </a:r>
            <a:r>
              <a:rPr lang="en-GB" dirty="0" smtClean="0"/>
              <a:t>China? Muslim world?</a:t>
            </a:r>
          </a:p>
          <a:p>
            <a:r>
              <a:rPr lang="en-GB" dirty="0" smtClean="0"/>
              <a:t>Note: Link between industrialisation and population growth as well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Jackson &amp; Howe on Social Mood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Alfred </a:t>
            </a:r>
            <a:r>
              <a:rPr lang="en-GB" dirty="0" err="1" smtClean="0"/>
              <a:t>Sauvy</a:t>
            </a:r>
            <a:r>
              <a:rPr lang="en-GB" dirty="0" smtClean="0"/>
              <a:t>: ‘society of old people, living in old houses, ruminating about old ideas’</a:t>
            </a:r>
          </a:p>
          <a:p>
            <a:r>
              <a:rPr lang="en-GB" dirty="0" smtClean="0"/>
              <a:t>Fluid intelligence and mental agility decline with age. Nobel Prize winners’ work peaks in 30s, declines sharply in 40s</a:t>
            </a:r>
          </a:p>
          <a:p>
            <a:r>
              <a:rPr lang="en-GB" dirty="0" smtClean="0"/>
              <a:t>Less incentive to challenge status quo ideas</a:t>
            </a:r>
          </a:p>
          <a:p>
            <a:r>
              <a:rPr lang="en-GB" dirty="0" smtClean="0"/>
              <a:t>Of study of ‘new entrepreneurs’: 40% under 35, 69% under 45, only 9% over 55</a:t>
            </a:r>
          </a:p>
          <a:p>
            <a:r>
              <a:rPr lang="en-GB" dirty="0" smtClean="0"/>
              <a:t>Stock portfolios shift to safer investments with age</a:t>
            </a:r>
          </a:p>
          <a:p>
            <a:r>
              <a:rPr lang="en-GB" dirty="0" smtClean="0"/>
              <a:t>Rising populations create climate of optimism which power investment, new ideas, new techniques, new products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Skeptical</a:t>
            </a:r>
            <a:r>
              <a:rPr lang="en-GB" dirty="0" smtClean="0"/>
              <a:t> View: </a:t>
            </a:r>
            <a:r>
              <a:rPr lang="en-GB" dirty="0" err="1" smtClean="0"/>
              <a:t>Sciubba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Aged unlikely to lobby for themselves against younger generations</a:t>
            </a:r>
          </a:p>
          <a:p>
            <a:r>
              <a:rPr lang="en-GB" dirty="0" smtClean="0"/>
              <a:t>States can use policies to raise fertility</a:t>
            </a:r>
          </a:p>
          <a:p>
            <a:r>
              <a:rPr lang="en-GB" dirty="0" smtClean="0"/>
              <a:t>Can raise retirement age and employ more women and elderly</a:t>
            </a:r>
          </a:p>
          <a:p>
            <a:r>
              <a:rPr lang="en-GB" dirty="0" smtClean="0"/>
              <a:t>Innovation still mainly centred in the aging developed world (few Chinese patents, for instance)</a:t>
            </a:r>
          </a:p>
          <a:p>
            <a:r>
              <a:rPr lang="en-GB" dirty="0" smtClean="0"/>
              <a:t>Fewer young people may just mean they specialise more in ‘young’ functions like entrepreneurship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Maybe Europe not doomed?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Higher human capital </a:t>
            </a:r>
            <a:r>
              <a:rPr lang="en-GB" dirty="0" smtClean="0"/>
              <a:t>high among </a:t>
            </a:r>
            <a:r>
              <a:rPr lang="en-GB" dirty="0" smtClean="0"/>
              <a:t>elderly</a:t>
            </a:r>
          </a:p>
          <a:p>
            <a:r>
              <a:rPr lang="en-GB" dirty="0" smtClean="0"/>
              <a:t>European elderly can function effectively at older ages than in ‘competitor’ nations</a:t>
            </a:r>
          </a:p>
          <a:p>
            <a:r>
              <a:rPr lang="en-GB" dirty="0" smtClean="0"/>
              <a:t>Many jobs do not require physical labour</a:t>
            </a:r>
          </a:p>
          <a:p>
            <a:r>
              <a:rPr lang="en-GB" dirty="0" smtClean="0"/>
              <a:t>Population </a:t>
            </a:r>
            <a:r>
              <a:rPr lang="en-GB" dirty="0" smtClean="0"/>
              <a:t>aging will not affect dependency ratio much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1209675"/>
            <a:ext cx="65627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Cognitive age-variation in Europe, North America, Mexico and China</a:t>
            </a:r>
            <a:endParaRPr lang="en-US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52700" y="2981325"/>
            <a:ext cx="4184650" cy="1476375"/>
            <a:chOff x="2552700" y="2981325"/>
            <a:chExt cx="4184650" cy="1476375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6013450" y="3714750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5505450" y="3733800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16200000" flipH="1">
              <a:off x="3790950" y="3724275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3549650" y="3714750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1854200" y="3733800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5781675" y="3724275"/>
              <a:ext cx="1447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2552700" y="2981325"/>
              <a:ext cx="4181475" cy="190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38629" y="6105525"/>
            <a:ext cx="765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 smtClean="0">
                <a:solidFill>
                  <a:srgbClr val="993300"/>
                </a:solidFill>
              </a:rPr>
              <a:t>Ageing, defined as a given cognitive functioning level, differs by more than 25 years across countries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9041"/>
            <a:ext cx="6552728" cy="68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Source: Goldstone, ‘Flash Points and Tipping Points’,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1588"/>
            <a:ext cx="9020175" cy="114300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Population shares with at least completed lower secondary education, 2005</a:t>
            </a:r>
            <a:endParaRPr lang="en-US" dirty="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81113"/>
            <a:ext cx="7467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39738" y="6453188"/>
            <a:ext cx="3736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(IIASA education projections 2010)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524625" y="5800725"/>
            <a:ext cx="120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age-groups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1582057" y="2844800"/>
            <a:ext cx="4615543" cy="2844800"/>
            <a:chOff x="1582057" y="2844800"/>
            <a:chExt cx="4615543" cy="2844800"/>
          </a:xfrm>
        </p:grpSpPr>
        <p:cxnSp>
          <p:nvCxnSpPr>
            <p:cNvPr id="7" name="Straight Connector 6"/>
            <p:cNvCxnSpPr/>
            <p:nvPr/>
          </p:nvCxnSpPr>
          <p:spPr bwMode="auto">
            <a:xfrm rot="10800000">
              <a:off x="1582057" y="2844800"/>
              <a:ext cx="4538436" cy="68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16200000" flipV="1">
              <a:off x="176253" y="4269282"/>
              <a:ext cx="2828468" cy="1216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6200000" flipV="1">
              <a:off x="4796972" y="4259943"/>
              <a:ext cx="2786742" cy="1451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28800"/>
            <a:ext cx="4038600" cy="4525963"/>
          </a:xfrm>
        </p:spPr>
        <p:txBody>
          <a:bodyPr/>
          <a:lstStyle/>
          <a:p>
            <a:r>
              <a:rPr lang="en-GB" dirty="0" smtClean="0"/>
              <a:t>Productivity increases and technological substitution can </a:t>
            </a:r>
            <a:r>
              <a:rPr lang="en-GB" dirty="0" smtClean="0"/>
              <a:t>address some labour </a:t>
            </a:r>
            <a:r>
              <a:rPr lang="en-GB" dirty="0" smtClean="0"/>
              <a:t>shortages</a:t>
            </a:r>
          </a:p>
          <a:p>
            <a:r>
              <a:rPr lang="en-GB" dirty="0" smtClean="0"/>
              <a:t>Or is productivity growth and innovation hampered in older societies?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660" t="9760" r="43068" b="9080"/>
          <a:stretch>
            <a:fillRect/>
          </a:stretch>
        </p:blipFill>
        <p:spPr bwMode="auto">
          <a:xfrm>
            <a:off x="0" y="641843"/>
            <a:ext cx="5148064" cy="614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Rebound in European Fertility?</a:t>
            </a:r>
            <a:endParaRPr lang="en-GB" dirty="0"/>
          </a:p>
        </p:txBody>
      </p:sp>
      <p:pic>
        <p:nvPicPr>
          <p:cNvPr id="7" name="Content Placeholder 6" descr="Myrskyla_etal-figS2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62203"/>
            <a:ext cx="4275357" cy="4144978"/>
          </a:xfrm>
        </p:spPr>
      </p:pic>
      <p:pic>
        <p:nvPicPr>
          <p:cNvPr id="8" name="Content Placeholder 7" descr="TFR Austri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3968" y="2220973"/>
            <a:ext cx="4860032" cy="2809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19364" y="95272"/>
            <a:ext cx="7837299" cy="6762728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478"/>
            <a:ext cx="4748047" cy="686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72"/>
          <p:cNvSpPr>
            <a:spLocks noChangeArrowheads="1"/>
          </p:cNvSpPr>
          <p:nvPr/>
        </p:nvSpPr>
        <p:spPr bwMode="auto">
          <a:xfrm>
            <a:off x="2123728" y="1772815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2123728" y="6093296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2195736" y="3789040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2"/>
          <p:cNvSpPr>
            <a:spLocks noChangeArrowheads="1"/>
          </p:cNvSpPr>
          <p:nvPr/>
        </p:nvSpPr>
        <p:spPr bwMode="auto">
          <a:xfrm>
            <a:off x="2123728" y="2132856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2"/>
          <p:cNvSpPr>
            <a:spLocks noChangeArrowheads="1"/>
          </p:cNvSpPr>
          <p:nvPr/>
        </p:nvSpPr>
        <p:spPr bwMode="auto">
          <a:xfrm>
            <a:off x="2195736" y="3429000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2"/>
          <p:cNvSpPr>
            <a:spLocks noChangeArrowheads="1"/>
          </p:cNvSpPr>
          <p:nvPr/>
        </p:nvSpPr>
        <p:spPr bwMode="auto">
          <a:xfrm>
            <a:off x="2123728" y="6425951"/>
            <a:ext cx="3024336" cy="432049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6096" y="10527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Goldstone, ‘Flash Points and Tipping Points’,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1495" t="14800" r="44485" b="4561"/>
          <a:stretch>
            <a:fillRect/>
          </a:stretch>
        </p:blipFill>
        <p:spPr bwMode="auto">
          <a:xfrm>
            <a:off x="3959424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At a TFR of 1.3, a country is only ¼ its present size in 100 years. Many countries in Southern and Eastern Europe not far off this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764704"/>
          <a:ext cx="50760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3923928" y="3356992"/>
          <a:ext cx="522007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Population and GDP, 1950-2001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179512" y="1844824"/>
            <a:ext cx="792088" cy="7920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4067944" y="3645024"/>
            <a:ext cx="792088" cy="7920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1700808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84368" y="5373216"/>
            <a:ext cx="288032" cy="351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172"/>
          <p:cNvSpPr>
            <a:spLocks noChangeArrowheads="1"/>
          </p:cNvSpPr>
          <p:nvPr/>
        </p:nvSpPr>
        <p:spPr bwMode="auto">
          <a:xfrm>
            <a:off x="4572000" y="4941168"/>
            <a:ext cx="792088" cy="9361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2"/>
          <p:cNvSpPr>
            <a:spLocks noChangeArrowheads="1"/>
          </p:cNvSpPr>
          <p:nvPr/>
        </p:nvSpPr>
        <p:spPr bwMode="auto">
          <a:xfrm>
            <a:off x="611560" y="2276872"/>
            <a:ext cx="720080" cy="9361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16216" y="4005064"/>
            <a:ext cx="432048" cy="86409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6531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Demeny</a:t>
            </a:r>
            <a:r>
              <a:rPr lang="en-GB" dirty="0" smtClean="0"/>
              <a:t> &amp; </a:t>
            </a:r>
            <a:r>
              <a:rPr lang="en-GB" dirty="0" err="1" smtClean="0"/>
              <a:t>McNicoll</a:t>
            </a:r>
            <a:r>
              <a:rPr lang="en-GB" dirty="0" smtClean="0"/>
              <a:t>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433"/>
            <a:ext cx="8914793" cy="67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Source: Goldstone, ‘Flash Points and Tipping Points’,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1045</Words>
  <Application>Microsoft Office PowerPoint</Application>
  <PresentationFormat>On-screen Show (4:3)</PresentationFormat>
  <Paragraphs>287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Population Aging,  World Population Shifts  and the  Global Balance of Power</vt:lpstr>
      <vt:lpstr>Slide 2</vt:lpstr>
      <vt:lpstr>Slide 3</vt:lpstr>
      <vt:lpstr>Slide 4</vt:lpstr>
      <vt:lpstr>Slide 5</vt:lpstr>
      <vt:lpstr>Slide 6</vt:lpstr>
      <vt:lpstr>Population and GDP, 1950-2001 </vt:lpstr>
      <vt:lpstr>Aging</vt:lpstr>
      <vt:lpstr>Slide 9</vt:lpstr>
      <vt:lpstr>World's Oldest Countries, 2000 and 2050</vt:lpstr>
      <vt:lpstr>Slide 11</vt:lpstr>
      <vt:lpstr>Population Aging</vt:lpstr>
      <vt:lpstr>Slide 13</vt:lpstr>
      <vt:lpstr>Guns vs. Canes</vt:lpstr>
      <vt:lpstr>Aging and the Military</vt:lpstr>
      <vt:lpstr>Elderly Care</vt:lpstr>
      <vt:lpstr>Weapons v Military Pensions</vt:lpstr>
      <vt:lpstr>Geriatric Peace?</vt:lpstr>
      <vt:lpstr>Sons and war</vt:lpstr>
      <vt:lpstr>Slide 20</vt:lpstr>
      <vt:lpstr>Bring our boys home</vt:lpstr>
      <vt:lpstr>Slide 22</vt:lpstr>
      <vt:lpstr>Power Shift to Developing World?</vt:lpstr>
      <vt:lpstr>IR Theory</vt:lpstr>
      <vt:lpstr>Historic Population Explosions and Power Shifts</vt:lpstr>
      <vt:lpstr>Jackson &amp; Howe on Social Mood</vt:lpstr>
      <vt:lpstr>A Skeptical View: Sciubba</vt:lpstr>
      <vt:lpstr>Maybe Europe not doomed?</vt:lpstr>
      <vt:lpstr>Cognitive age-variation in Europe, North America, Mexico and China</vt:lpstr>
      <vt:lpstr>Population shares with at least completed lower secondary education, 2005</vt:lpstr>
      <vt:lpstr>Slide 31</vt:lpstr>
      <vt:lpstr>Rebound in European Fertility?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34</cp:revision>
  <dcterms:created xsi:type="dcterms:W3CDTF">2014-10-20T08:51:52Z</dcterms:created>
  <dcterms:modified xsi:type="dcterms:W3CDTF">2014-10-20T14:10:58Z</dcterms:modified>
</cp:coreProperties>
</file>