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63" r:id="rId4"/>
    <p:sldId id="270" r:id="rId5"/>
    <p:sldId id="265" r:id="rId6"/>
    <p:sldId id="266" r:id="rId7"/>
    <p:sldId id="267" r:id="rId8"/>
    <p:sldId id="268" r:id="rId9"/>
    <p:sldId id="269" r:id="rId10"/>
    <p:sldId id="264" r:id="rId11"/>
    <p:sldId id="260" r:id="rId12"/>
    <p:sldId id="259" r:id="rId13"/>
    <p:sldId id="262" r:id="rId14"/>
    <p:sldId id="257" r:id="rId15"/>
    <p:sldId id="258" r:id="rId16"/>
    <p:sldId id="274" r:id="rId17"/>
    <p:sldId id="261" r:id="rId18"/>
    <p:sldId id="276" r:id="rId19"/>
    <p:sldId id="277" r:id="rId20"/>
    <p:sldId id="273" r:id="rId21"/>
    <p:sldId id="275" r:id="rId22"/>
    <p:sldId id="278" r:id="rId23"/>
    <p:sldId id="279" r:id="rId24"/>
    <p:sldId id="272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550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9AE2E-231F-45C7-9D16-74FD33B54325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D94E5-2B45-46BD-BACA-5BCA67B283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20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D94E5-2B45-46BD-BACA-5BCA67B283E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24D8-5CF8-40C6-AF7D-3F3B164DC9D0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87D1-8926-4907-9684-8240FDB8A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24D8-5CF8-40C6-AF7D-3F3B164DC9D0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87D1-8926-4907-9684-8240FDB8A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24D8-5CF8-40C6-AF7D-3F3B164DC9D0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87D1-8926-4907-9684-8240FDB8A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24D8-5CF8-40C6-AF7D-3F3B164DC9D0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87D1-8926-4907-9684-8240FDB8A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24D8-5CF8-40C6-AF7D-3F3B164DC9D0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87D1-8926-4907-9684-8240FDB8A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24D8-5CF8-40C6-AF7D-3F3B164DC9D0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87D1-8926-4907-9684-8240FDB8A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24D8-5CF8-40C6-AF7D-3F3B164DC9D0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87D1-8926-4907-9684-8240FDB8A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24D8-5CF8-40C6-AF7D-3F3B164DC9D0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87D1-8926-4907-9684-8240FDB8A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24D8-5CF8-40C6-AF7D-3F3B164DC9D0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87D1-8926-4907-9684-8240FDB8A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24D8-5CF8-40C6-AF7D-3F3B164DC9D0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87D1-8926-4907-9684-8240FDB8A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24D8-5CF8-40C6-AF7D-3F3B164DC9D0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87D1-8926-4907-9684-8240FDB8A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B24D8-5CF8-40C6-AF7D-3F3B164DC9D0}" type="datetimeFigureOut">
              <a:rPr lang="en-GB" smtClean="0"/>
              <a:pPr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87D1-8926-4907-9684-8240FDB8A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yptindependent.com/news/old-nubia-paradise-los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Environment, Climate Change and Conflict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Skeptics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Historical record does not show much connection between environmental problems and large-scale conflict</a:t>
            </a:r>
          </a:p>
          <a:p>
            <a:r>
              <a:rPr lang="en-GB" dirty="0" smtClean="0"/>
              <a:t>Current models of conflict find only limited links between population growth, density, intensity of resource use, and civil war</a:t>
            </a:r>
          </a:p>
          <a:p>
            <a:r>
              <a:rPr lang="en-GB" dirty="0" smtClean="0"/>
              <a:t>Climate change: often gradual, warmer weather may aid agriculture and life chances in some places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 Water Wars?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Imagine you share a lake with a neighbour. Either side can poison the lake, use it up</a:t>
            </a:r>
          </a:p>
          <a:p>
            <a:r>
              <a:rPr lang="en-GB" dirty="0" smtClean="0"/>
              <a:t>Too much at stake, too little to be gained by war</a:t>
            </a:r>
          </a:p>
          <a:p>
            <a:r>
              <a:rPr lang="en-GB" b="1" dirty="0" smtClean="0"/>
              <a:t>Dabelko: No nations have gone to war specifically over water resources for thousands of years</a:t>
            </a:r>
            <a:r>
              <a:rPr lang="en-GB" b="1" dirty="0" smtClean="0"/>
              <a:t>.</a:t>
            </a:r>
          </a:p>
          <a:p>
            <a:r>
              <a:rPr lang="en-GB" dirty="0" smtClean="0"/>
              <a:t>Others largely concur, but suggest this somewhat of an overstatement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786"/>
            <a:ext cx="7739135" cy="66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43" y="116632"/>
            <a:ext cx="8772315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298230" cy="66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Why no War?                                                           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Egypt and Sudan hold absolute rights to use 100 percent of the river’s water under agreements reached in 1929 between Egypt and Britain </a:t>
            </a:r>
            <a:r>
              <a:rPr lang="en-GB" dirty="0" smtClean="0"/>
              <a:t>..and </a:t>
            </a:r>
            <a:r>
              <a:rPr lang="en-GB" dirty="0"/>
              <a:t>in 1959 between Egypt and Sudan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28945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Other Nile basin countries do not develop on Nile as require Egyptian consent</a:t>
            </a:r>
          </a:p>
          <a:p>
            <a:r>
              <a:rPr lang="en-GB" dirty="0" smtClean="0"/>
              <a:t>Demand for renegotiation, but no war</a:t>
            </a:r>
          </a:p>
          <a:p>
            <a:r>
              <a:rPr lang="en-GB" dirty="0" smtClean="0"/>
              <a:t>Jordan River (Israel-Jordan); Indus (India-Pakistan); Mekong (Vietnam, Laos, Cambodia) River Commissions, all functioned while countries at war</a:t>
            </a:r>
          </a:p>
          <a:p>
            <a:r>
              <a:rPr lang="en-GB" dirty="0" smtClean="0"/>
              <a:t>Dabelko: Rivers and water bodies actually a source of trust-building between warring parties</a:t>
            </a:r>
          </a:p>
          <a:p>
            <a:r>
              <a:rPr lang="en-GB" dirty="0" smtClean="0"/>
              <a:t>Interdependence offers incentive to share resource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Resource Depletion, Pollution or Degradation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Goldstone: 'long term environmental degradation…has little or no significant role’ in fomenting conflict</a:t>
            </a:r>
          </a:p>
          <a:p>
            <a:r>
              <a:rPr lang="en-GB" dirty="0" smtClean="0"/>
              <a:t>Locals can alter patterns of resource use (</a:t>
            </a:r>
            <a:r>
              <a:rPr lang="en-GB" dirty="0" err="1" smtClean="0"/>
              <a:t>ie</a:t>
            </a:r>
            <a:r>
              <a:rPr lang="en-GB" dirty="0" smtClean="0"/>
              <a:t> less water-intensive crops)</a:t>
            </a:r>
          </a:p>
          <a:p>
            <a:r>
              <a:rPr lang="en-GB" dirty="0" smtClean="0"/>
              <a:t>Urbanization may relieve pressure; state can step in</a:t>
            </a:r>
          </a:p>
          <a:p>
            <a:r>
              <a:rPr lang="en-GB" dirty="0" smtClean="0"/>
              <a:t>People adjust to long-term changes</a:t>
            </a:r>
          </a:p>
          <a:p>
            <a:r>
              <a:rPr lang="en-GB" dirty="0" smtClean="0"/>
              <a:t>Rural areas may not be politicised or organised for rebellion against the state and centre</a:t>
            </a:r>
          </a:p>
          <a:p>
            <a:r>
              <a:rPr lang="en-GB" dirty="0" smtClean="0"/>
              <a:t>Goldstone: Must engage the state, or a faction within it, to instigate large-scale conflict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But Population-Environment Can Matter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GB" dirty="0" smtClean="0"/>
              <a:t>Conflicts within states more than between</a:t>
            </a:r>
          </a:p>
          <a:p>
            <a:r>
              <a:rPr lang="en-GB" dirty="0" smtClean="0"/>
              <a:t>Small-scale more than large-scale conflicts</a:t>
            </a:r>
          </a:p>
          <a:p>
            <a:r>
              <a:rPr lang="en-GB" dirty="0" smtClean="0"/>
              <a:t>Sudden climate events rather than gradual shifts</a:t>
            </a:r>
          </a:p>
          <a:p>
            <a:r>
              <a:rPr lang="en-GB" dirty="0" smtClean="0"/>
              <a:t>Conditioning factor rather than driver</a:t>
            </a:r>
          </a:p>
          <a:p>
            <a:r>
              <a:rPr lang="en-GB" dirty="0" smtClean="0"/>
              <a:t>Interactions with weak states, cultural cleavages</a:t>
            </a:r>
          </a:p>
          <a:p>
            <a:r>
              <a:rPr lang="en-GB" dirty="0" smtClean="0"/>
              <a:t>Threshold effects in the future? (climate change?, sudden events?)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Rural Land Conflict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95800" cy="566124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Most civil wars in countryside</a:t>
            </a:r>
          </a:p>
          <a:p>
            <a:r>
              <a:rPr lang="en-GB" dirty="0" smtClean="0"/>
              <a:t>Long history of rural rebellions and peasant wars caused by peasant population pressure for land against landlords</a:t>
            </a:r>
          </a:p>
          <a:p>
            <a:r>
              <a:rPr lang="en-GB" dirty="0" smtClean="0"/>
              <a:t>From 1789, 1848, 1917, 1949…anti-landlordism feeds conditions for revolution</a:t>
            </a:r>
          </a:p>
          <a:p>
            <a:r>
              <a:rPr lang="en-GB" dirty="0" smtClean="0"/>
              <a:t>Urdal finds link between land scarcity and rural population growth in India, as well as growth </a:t>
            </a:r>
            <a:r>
              <a:rPr lang="en-GB" dirty="0" err="1" smtClean="0"/>
              <a:t>x</a:t>
            </a:r>
            <a:r>
              <a:rPr lang="en-GB" dirty="0" smtClean="0"/>
              <a:t> density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t="8920" r="69055" b="22201"/>
          <a:stretch>
            <a:fillRect/>
          </a:stretch>
        </p:blipFill>
        <p:spPr bwMode="auto">
          <a:xfrm>
            <a:off x="4572000" y="1124744"/>
            <a:ext cx="442845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Landlords often industrial, commercial. Connected to government</a:t>
            </a:r>
          </a:p>
          <a:p>
            <a:r>
              <a:rPr lang="en-GB" dirty="0" smtClean="0"/>
              <a:t>Insurgent groups can harness rural discontent over land. Population pressure fuels this</a:t>
            </a:r>
          </a:p>
          <a:p>
            <a:r>
              <a:rPr lang="en-GB" dirty="0" smtClean="0"/>
              <a:t>Urbanisation may relieve pressure</a:t>
            </a:r>
          </a:p>
          <a:p>
            <a:r>
              <a:rPr lang="en-GB" dirty="0" smtClean="0"/>
              <a:t>Rural masses must link to existing faction or to state against another state. Else suppressed or small scale discontent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Population, Environment,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Struggle for survival has connotations of fighting for limited resources</a:t>
            </a:r>
          </a:p>
          <a:p>
            <a:r>
              <a:rPr lang="en-GB" dirty="0" smtClean="0"/>
              <a:t>Books like Diamond’s </a:t>
            </a:r>
            <a:r>
              <a:rPr lang="en-GB" i="1" dirty="0" smtClean="0"/>
              <a:t>Collapse</a:t>
            </a:r>
            <a:r>
              <a:rPr lang="en-GB" dirty="0" smtClean="0"/>
              <a:t> point to importance of environmental factors</a:t>
            </a:r>
          </a:p>
          <a:p>
            <a:r>
              <a:rPr lang="en-GB" dirty="0" smtClean="0"/>
              <a:t>Kaplan to resource depletion and anarchy</a:t>
            </a:r>
          </a:p>
          <a:p>
            <a:endParaRPr lang="en-GB" dirty="0"/>
          </a:p>
        </p:txBody>
      </p:sp>
      <p:pic>
        <p:nvPicPr>
          <p:cNvPr id="7" name="Picture 6" descr="JD-Collapse.jpg"/>
          <p:cNvPicPr>
            <a:picLocks noChangeAspect="1"/>
          </p:cNvPicPr>
          <p:nvPr/>
        </p:nvPicPr>
        <p:blipFill>
          <a:blip r:embed="rId3" cstate="print"/>
          <a:srcRect l="18012" r="16488" b="-1524"/>
          <a:stretch>
            <a:fillRect/>
          </a:stretch>
        </p:blipFill>
        <p:spPr>
          <a:xfrm>
            <a:off x="5508104" y="1124744"/>
            <a:ext cx="2880320" cy="446449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1292" t="27753" r="53746" b="15191"/>
          <a:stretch>
            <a:fillRect/>
          </a:stretch>
        </p:blipFill>
        <p:spPr bwMode="auto">
          <a:xfrm>
            <a:off x="4355976" y="3802803"/>
            <a:ext cx="2376264" cy="30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Sudden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Hurricane Hazel 1954 in Haiti, 1972 Nicaragua earthquake, Chernobyl 1986, 1988 Armenia earthquake, Pakistan earthquake 2014</a:t>
            </a:r>
          </a:p>
          <a:p>
            <a:r>
              <a:rPr lang="en-GB" dirty="0" smtClean="0"/>
              <a:t>Depends on how population evaluates performance of govt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243" t="12280" r="20861" b="61680"/>
          <a:stretch>
            <a:fillRect/>
          </a:stretch>
        </p:blipFill>
        <p:spPr bwMode="auto">
          <a:xfrm>
            <a:off x="0" y="4293096"/>
            <a:ext cx="9144000" cy="216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Non-renewable resources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‘Resource curse’ of oil (Niger delta); diamonds (Liberia; Angola; Congo)</a:t>
            </a:r>
          </a:p>
          <a:p>
            <a:r>
              <a:rPr lang="en-GB" dirty="0" smtClean="0"/>
              <a:t>‘Greed’ hypothesis in civil war</a:t>
            </a:r>
          </a:p>
          <a:p>
            <a:r>
              <a:rPr lang="en-GB" dirty="0" err="1" smtClean="0"/>
              <a:t>Lootable</a:t>
            </a:r>
            <a:r>
              <a:rPr lang="en-GB" dirty="0" smtClean="0"/>
              <a:t> resources and oil/mineral exports linked to higher incidence of civil war</a:t>
            </a:r>
          </a:p>
          <a:p>
            <a:r>
              <a:rPr lang="en-GB" dirty="0" smtClean="0"/>
              <a:t>Valuable to state or insurgents, whereas renewable resources harder to exploit for cash. Opium and other high-end crops an exception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Migration across tribal or ethnic homelands within a country</a:t>
            </a:r>
          </a:p>
          <a:p>
            <a:r>
              <a:rPr lang="en-GB" dirty="0" smtClean="0"/>
              <a:t>Migration across borders</a:t>
            </a:r>
          </a:p>
          <a:p>
            <a:r>
              <a:rPr lang="en-GB" dirty="0" smtClean="0"/>
              <a:t>‘Sons of the Soil’ wars (</a:t>
            </a:r>
            <a:r>
              <a:rPr lang="en-GB" dirty="0" err="1" smtClean="0"/>
              <a:t>Fearon</a:t>
            </a:r>
            <a:r>
              <a:rPr lang="en-GB" dirty="0" smtClean="0"/>
              <a:t> &amp; Laitin)</a:t>
            </a:r>
          </a:p>
          <a:p>
            <a:r>
              <a:rPr lang="en-GB" dirty="0" smtClean="0"/>
              <a:t>Transmigration (i.e. Han in Xinjiang or Tibet; Sinhala in Jaffna; Javanese in W. Papua)</a:t>
            </a:r>
          </a:p>
          <a:p>
            <a:r>
              <a:rPr lang="en-GB" dirty="0" smtClean="0"/>
              <a:t>Migration and refugees: Palestine-Lebanon? Syria-Turkey? Zimbabwe-S Africa?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GB" dirty="0" smtClean="0"/>
              <a:t>Sons of the Soil wars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716016" cy="5661248"/>
          </a:xfrm>
        </p:spPr>
        <p:txBody>
          <a:bodyPr>
            <a:normAutofit/>
          </a:bodyPr>
          <a:lstStyle/>
          <a:p>
            <a:r>
              <a:rPr lang="en-GB" dirty="0" smtClean="0"/>
              <a:t>Impetus given to members of dominant or trader groups to move to sparsely populated areas</a:t>
            </a:r>
          </a:p>
          <a:p>
            <a:r>
              <a:rPr lang="en-GB" dirty="0" smtClean="0"/>
              <a:t>Helps political control by dominant ethnic group</a:t>
            </a:r>
          </a:p>
          <a:p>
            <a:r>
              <a:rPr lang="en-GB" dirty="0" smtClean="0"/>
              <a:t>Xinjiang, Kirghizstan, Jaffna, USSR, W. </a:t>
            </a:r>
            <a:r>
              <a:rPr lang="en-GB" dirty="0" err="1" smtClean="0"/>
              <a:t>Irian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Ecological element: role of dams in flooding out natives; locals driven off prime land</a:t>
            </a:r>
          </a:p>
        </p:txBody>
      </p:sp>
      <p:pic>
        <p:nvPicPr>
          <p:cNvPr id="7" name="Content Placeholder 6" descr="Ivory Coast elec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0848"/>
            <a:ext cx="4419346" cy="331874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Some 50,000 Egyptian Nubians were forced to move from 45 villages and relocated to Aswan, which has become a New </a:t>
            </a:r>
            <a:r>
              <a:rPr lang="en-GB" dirty="0" err="1" smtClean="0"/>
              <a:t>Nubia</a:t>
            </a:r>
            <a:r>
              <a:rPr lang="en-GB" dirty="0" smtClean="0"/>
              <a:t>… </a:t>
            </a:r>
            <a:r>
              <a:rPr lang="en-GB" dirty="0" smtClean="0">
                <a:hlinkClick r:id="rId3"/>
              </a:rPr>
              <a:t>a charmless development</a:t>
            </a:r>
            <a:r>
              <a:rPr lang="en-GB" dirty="0" smtClean="0"/>
              <a:t> of small concrete housing which, unlike the lush </a:t>
            </a:r>
            <a:r>
              <a:rPr lang="en-GB" dirty="0" err="1" smtClean="0"/>
              <a:t>Nubia</a:t>
            </a:r>
            <a:r>
              <a:rPr lang="en-GB" dirty="0" smtClean="0"/>
              <a:t> they left behind, lay in the desert.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9605" t="13960" r="50395" b="604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Migration sometimes voluntary (Kenya?, Ivory Coast, Uganda…)</a:t>
            </a:r>
          </a:p>
          <a:p>
            <a:r>
              <a:rPr lang="en-GB" dirty="0" smtClean="0"/>
              <a:t>Interaction of landless ‘</a:t>
            </a:r>
            <a:r>
              <a:rPr lang="en-GB" dirty="0" err="1" smtClean="0"/>
              <a:t>authochthons</a:t>
            </a:r>
            <a:r>
              <a:rPr lang="en-GB" dirty="0" smtClean="0"/>
              <a:t>’ and ‘aliens’</a:t>
            </a:r>
          </a:p>
          <a:p>
            <a:r>
              <a:rPr lang="en-GB" dirty="0" smtClean="0"/>
              <a:t>State can also mobilise autochthons against migrants (Ivory Coast, Assam)</a:t>
            </a:r>
          </a:p>
          <a:p>
            <a:endParaRPr lang="en-GB" dirty="0"/>
          </a:p>
        </p:txBody>
      </p:sp>
      <p:pic>
        <p:nvPicPr>
          <p:cNvPr id="5" name="Content Placeholder 4" descr="ivory coas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57720"/>
            <a:ext cx="4038600" cy="241092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Population, Environment, Resources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are ‘on the threshold’ of an era in which armed conflicts and security concerns will come frequently and primarily from environmental change –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Thomas Homer-Dixon 1991, 1994</a:t>
            </a:r>
            <a:endParaRPr lang="en-GB" dirty="0"/>
          </a:p>
        </p:txBody>
      </p:sp>
      <p:pic>
        <p:nvPicPr>
          <p:cNvPr id="6" name="Content Placeholder 5" descr="homer dix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113376"/>
            <a:ext cx="4644008" cy="3096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Mechanisms (Homer-Dixon)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Decrease</a:t>
            </a:r>
            <a:r>
              <a:rPr lang="en-GB" dirty="0" smtClean="0"/>
              <a:t> in supply of renewable resources due to climate change or exploitation</a:t>
            </a:r>
          </a:p>
          <a:p>
            <a:r>
              <a:rPr lang="en-GB" b="1" dirty="0" smtClean="0"/>
              <a:t>Increase</a:t>
            </a:r>
            <a:r>
              <a:rPr lang="en-GB" dirty="0" smtClean="0"/>
              <a:t> in demand for </a:t>
            </a:r>
            <a:r>
              <a:rPr lang="en-GB" dirty="0" err="1" smtClean="0"/>
              <a:t>renewables</a:t>
            </a:r>
            <a:r>
              <a:rPr lang="en-GB" dirty="0" smtClean="0"/>
              <a:t> due to population growth or other factors</a:t>
            </a:r>
          </a:p>
          <a:p>
            <a:r>
              <a:rPr lang="en-GB" b="1" dirty="0" smtClean="0"/>
              <a:t>Inequalities</a:t>
            </a:r>
            <a:r>
              <a:rPr lang="en-GB" dirty="0" smtClean="0"/>
              <a:t> in distribution of resource access due to political institutions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Environmental Pressure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Deforestation, overgrazing, pesticides, intensive fish farming, draining water table: erosion, silting, bacterial blooms</a:t>
            </a:r>
          </a:p>
          <a:p>
            <a:r>
              <a:rPr lang="en-GB" dirty="0" smtClean="0"/>
              <a:t>Damming, diverting water supply: flood communities, drought </a:t>
            </a:r>
          </a:p>
          <a:p>
            <a:r>
              <a:rPr lang="en-GB" dirty="0" smtClean="0"/>
              <a:t>nuclear, mining, industrial: toxic waste and pollution, acid rain, crop poisoning, well poisoning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Climate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Global warming</a:t>
            </a:r>
          </a:p>
          <a:p>
            <a:r>
              <a:rPr lang="en-GB" dirty="0" smtClean="0"/>
              <a:t>23 scenarios IPCC: between 1 and 6.5 degrees C increase to 2100</a:t>
            </a:r>
          </a:p>
          <a:p>
            <a:r>
              <a:rPr lang="en-GB" dirty="0" smtClean="0"/>
              <a:t>Number and intensity of severe weather events</a:t>
            </a:r>
          </a:p>
          <a:p>
            <a:r>
              <a:rPr lang="en-GB" dirty="0" smtClean="0"/>
              <a:t>Heat waves, droughts, pests, loss of agricultural productivity</a:t>
            </a:r>
          </a:p>
          <a:p>
            <a:r>
              <a:rPr lang="en-GB" dirty="0" smtClean="0"/>
              <a:t>Nonlinear ‘tipping’: gas release, temperature hike, microbial explosion</a:t>
            </a:r>
          </a:p>
          <a:p>
            <a:r>
              <a:rPr lang="en-GB" dirty="0" smtClean="0"/>
              <a:t>Pandemic, mass migration, famine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420" t="15641" r="22518" b="20000"/>
          <a:stretch>
            <a:fillRect/>
          </a:stretch>
        </p:blipFill>
        <p:spPr bwMode="auto">
          <a:xfrm>
            <a:off x="0" y="548680"/>
            <a:ext cx="9144000" cy="560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748" t="19840" r="22278" b="26401"/>
          <a:stretch>
            <a:fillRect/>
          </a:stretch>
        </p:blipFill>
        <p:spPr bwMode="auto">
          <a:xfrm>
            <a:off x="32549" y="620688"/>
            <a:ext cx="911145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Interplay of Population Growth, Poverty, Climate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Sub-Saharan Africa (Sahel and South), parts of S and SE Asia, least able to cope, esp. water scarcity</a:t>
            </a:r>
          </a:p>
          <a:p>
            <a:r>
              <a:rPr lang="en-GB" dirty="0" smtClean="0"/>
              <a:t>Hot spots: degradation of fresh water, decline in food, storm and flood disaster, rising sea levels, environmentally-induced migration</a:t>
            </a:r>
          </a:p>
          <a:p>
            <a:r>
              <a:rPr lang="en-GB" dirty="0" smtClean="0"/>
              <a:t>Migration: Stern claims ‘200 million or more’ may be permanently displaced</a:t>
            </a:r>
          </a:p>
          <a:p>
            <a:r>
              <a:rPr lang="en-GB" dirty="0" smtClean="0"/>
              <a:t>Make poverty reduction and development more difficult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1025</Words>
  <Application>Microsoft Office PowerPoint</Application>
  <PresentationFormat>On-screen Show (4:3)</PresentationFormat>
  <Paragraphs>119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Environment, Climate Change and Conflict</vt:lpstr>
      <vt:lpstr>Population, Environment, Resources</vt:lpstr>
      <vt:lpstr>Population, Environment, Resources</vt:lpstr>
      <vt:lpstr>Mechanisms (Homer-Dixon)</vt:lpstr>
      <vt:lpstr>Local Environmental Pressure</vt:lpstr>
      <vt:lpstr>Global Climate Change</vt:lpstr>
      <vt:lpstr>Slide 7</vt:lpstr>
      <vt:lpstr>Slide 8</vt:lpstr>
      <vt:lpstr>Interplay of Population Growth, Poverty, Climate</vt:lpstr>
      <vt:lpstr>Skeptics</vt:lpstr>
      <vt:lpstr>Case Study: Water Wars?</vt:lpstr>
      <vt:lpstr>Slide 12</vt:lpstr>
      <vt:lpstr>Slide 13</vt:lpstr>
      <vt:lpstr>Why no War?                                                            </vt:lpstr>
      <vt:lpstr>…</vt:lpstr>
      <vt:lpstr>Resource Depletion, Pollution or Degradation</vt:lpstr>
      <vt:lpstr>But Population-Environment Can Matter</vt:lpstr>
      <vt:lpstr>Rural Land Conflict</vt:lpstr>
      <vt:lpstr>Slide 19</vt:lpstr>
      <vt:lpstr>Sudden Events</vt:lpstr>
      <vt:lpstr>Non-renewable resources</vt:lpstr>
      <vt:lpstr>Ethnicity</vt:lpstr>
      <vt:lpstr>Sons of the Soil wars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 Warburton</dc:creator>
  <cp:lastModifiedBy>Frances Warburton</cp:lastModifiedBy>
  <cp:revision>28</cp:revision>
  <dcterms:created xsi:type="dcterms:W3CDTF">2014-10-13T21:09:32Z</dcterms:created>
  <dcterms:modified xsi:type="dcterms:W3CDTF">2014-10-20T14:21:07Z</dcterms:modified>
</cp:coreProperties>
</file>