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62" r:id="rId4"/>
    <p:sldId id="261" r:id="rId5"/>
    <p:sldId id="258" r:id="rId6"/>
    <p:sldId id="259" r:id="rId7"/>
    <p:sldId id="260" r:id="rId8"/>
    <p:sldId id="267" r:id="rId9"/>
    <p:sldId id="268" r:id="rId10"/>
    <p:sldId id="269" r:id="rId11"/>
    <p:sldId id="263" r:id="rId12"/>
    <p:sldId id="264" r:id="rId13"/>
    <p:sldId id="266" r:id="rId14"/>
    <p:sldId id="265" r:id="rId15"/>
    <p:sldId id="271" r:id="rId16"/>
    <p:sldId id="274" r:id="rId17"/>
    <p:sldId id="272" r:id="rId18"/>
    <p:sldId id="276" r:id="rId19"/>
    <p:sldId id="270" r:id="rId20"/>
    <p:sldId id="273" r:id="rId21"/>
    <p:sldId id="27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DD20D7-9335-4030-8146-AC42F152F684}" type="datetimeFigureOut">
              <a:rPr lang="en-GB" smtClean="0"/>
              <a:pPr/>
              <a:t>08/10/2014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FFA59E-F11E-48FC-BDD2-165A44C878F5}"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3FFA59E-F11E-48FC-BDD2-165A44C878F5}"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3FFA59E-F11E-48FC-BDD2-165A44C878F5}"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3FFA59E-F11E-48FC-BDD2-165A44C878F5}"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3FFA59E-F11E-48FC-BDD2-165A44C878F5}"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3FFA59E-F11E-48FC-BDD2-165A44C878F5}"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3FFA59E-F11E-48FC-BDD2-165A44C878F5}" type="slidenum">
              <a:rPr lang="en-GB" smtClean="0"/>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616DC51-DA23-4990-9928-CBC439FE05A0}" type="slidenum">
              <a:rPr lang="en-GB" smtClean="0"/>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3FFA59E-F11E-48FC-BDD2-165A44C878F5}" type="slidenum">
              <a:rPr lang="en-GB" smtClean="0"/>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616DC51-DA23-4990-9928-CBC439FE05A0}" type="slidenum">
              <a:rPr lang="en-GB" smtClean="0"/>
              <a:pPr/>
              <a:t>17</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3FFA59E-F11E-48FC-BDD2-165A44C878F5}" type="slidenum">
              <a:rPr lang="en-GB" smtClean="0"/>
              <a:pPr/>
              <a:t>18</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3FFA59E-F11E-48FC-BDD2-165A44C878F5}" type="slidenum">
              <a:rPr lang="en-GB" smtClean="0"/>
              <a:pPr/>
              <a:t>19</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3FFA59E-F11E-48FC-BDD2-165A44C878F5}" type="slidenum">
              <a:rPr lang="en-GB" smtClean="0"/>
              <a:pPr/>
              <a:t>2</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3FFA59E-F11E-48FC-BDD2-165A44C878F5}" type="slidenum">
              <a:rPr lang="en-GB" smtClean="0"/>
              <a:pPr/>
              <a:t>20</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3FFA59E-F11E-48FC-BDD2-165A44C878F5}" type="slidenum">
              <a:rPr lang="en-GB" smtClean="0"/>
              <a:pPr/>
              <a:t>21</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3FFA59E-F11E-48FC-BDD2-165A44C878F5}"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3FFA59E-F11E-48FC-BDD2-165A44C878F5}"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3FFA59E-F11E-48FC-BDD2-165A44C878F5}"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3FFA59E-F11E-48FC-BDD2-165A44C878F5}"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3FFA59E-F11E-48FC-BDD2-165A44C878F5}"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3FFA59E-F11E-48FC-BDD2-165A44C878F5}"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3FFA59E-F11E-48FC-BDD2-165A44C878F5}"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2087A44-08FE-405F-ACD8-9E61C8C1E0A3}" type="datetimeFigureOut">
              <a:rPr lang="en-GB" smtClean="0"/>
              <a:pPr/>
              <a:t>08/10/2014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BA3715-3BDA-40AE-B8FD-0191BF9F197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2087A44-08FE-405F-ACD8-9E61C8C1E0A3}" type="datetimeFigureOut">
              <a:rPr lang="en-GB" smtClean="0"/>
              <a:pPr/>
              <a:t>08/10/2014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BA3715-3BDA-40AE-B8FD-0191BF9F197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2087A44-08FE-405F-ACD8-9E61C8C1E0A3}" type="datetimeFigureOut">
              <a:rPr lang="en-GB" smtClean="0"/>
              <a:pPr/>
              <a:t>08/10/2014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BA3715-3BDA-40AE-B8FD-0191BF9F197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2087A44-08FE-405F-ACD8-9E61C8C1E0A3}" type="datetimeFigureOut">
              <a:rPr lang="en-GB" smtClean="0"/>
              <a:pPr/>
              <a:t>08/10/2014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BA3715-3BDA-40AE-B8FD-0191BF9F1975}"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087A44-08FE-405F-ACD8-9E61C8C1E0A3}" type="datetimeFigureOut">
              <a:rPr lang="en-GB" smtClean="0"/>
              <a:pPr/>
              <a:t>08/10/2014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BA3715-3BDA-40AE-B8FD-0191BF9F1975}"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2087A44-08FE-405F-ACD8-9E61C8C1E0A3}" type="datetimeFigureOut">
              <a:rPr lang="en-GB" smtClean="0"/>
              <a:pPr/>
              <a:t>08/10/2014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BA3715-3BDA-40AE-B8FD-0191BF9F197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2087A44-08FE-405F-ACD8-9E61C8C1E0A3}" type="datetimeFigureOut">
              <a:rPr lang="en-GB" smtClean="0"/>
              <a:pPr/>
              <a:t>08/10/2014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BBA3715-3BDA-40AE-B8FD-0191BF9F197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2087A44-08FE-405F-ACD8-9E61C8C1E0A3}" type="datetimeFigureOut">
              <a:rPr lang="en-GB" smtClean="0"/>
              <a:pPr/>
              <a:t>08/10/2014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BBA3715-3BDA-40AE-B8FD-0191BF9F197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087A44-08FE-405F-ACD8-9E61C8C1E0A3}" type="datetimeFigureOut">
              <a:rPr lang="en-GB" smtClean="0"/>
              <a:pPr/>
              <a:t>08/10/2014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BBA3715-3BDA-40AE-B8FD-0191BF9F197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087A44-08FE-405F-ACD8-9E61C8C1E0A3}" type="datetimeFigureOut">
              <a:rPr lang="en-GB" smtClean="0"/>
              <a:pPr/>
              <a:t>08/10/2014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BA3715-3BDA-40AE-B8FD-0191BF9F197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087A44-08FE-405F-ACD8-9E61C8C1E0A3}" type="datetimeFigureOut">
              <a:rPr lang="en-GB" smtClean="0"/>
              <a:pPr/>
              <a:t>08/10/2014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BA3715-3BDA-40AE-B8FD-0191BF9F1975}"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087A44-08FE-405F-ACD8-9E61C8C1E0A3}" type="datetimeFigureOut">
              <a:rPr lang="en-GB" smtClean="0"/>
              <a:pPr/>
              <a:t>08/10/2014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BA3715-3BDA-40AE-B8FD-0191BF9F197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Youth Bulges and Violent Conflict</a:t>
            </a:r>
            <a:endParaRPr lang="en-GB" dirty="0"/>
          </a:p>
        </p:txBody>
      </p:sp>
      <p:sp>
        <p:nvSpPr>
          <p:cNvPr id="3" name="Subtitle 2"/>
          <p:cNvSpPr>
            <a:spLocks noGrp="1"/>
          </p:cNvSpPr>
          <p:nvPr>
            <p:ph type="subTitle" idx="1"/>
          </p:nvPr>
        </p:nvSpPr>
        <p:spPr/>
        <p:txBody>
          <a:bodyPr/>
          <a:lstStyle/>
          <a:p>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a:t>
            </a:r>
            <a:endParaRPr lang="en-GB" dirty="0"/>
          </a:p>
        </p:txBody>
      </p:sp>
      <p:sp>
        <p:nvSpPr>
          <p:cNvPr id="3" name="Content Placeholder 2"/>
          <p:cNvSpPr>
            <a:spLocks noGrp="1"/>
          </p:cNvSpPr>
          <p:nvPr>
            <p:ph sz="half" idx="1"/>
          </p:nvPr>
        </p:nvSpPr>
        <p:spPr>
          <a:xfrm>
            <a:off x="0" y="1640557"/>
            <a:ext cx="4495800" cy="5217443"/>
          </a:xfrm>
        </p:spPr>
        <p:txBody>
          <a:bodyPr>
            <a:normAutofit lnSpcReduction="10000"/>
          </a:bodyPr>
          <a:lstStyle/>
          <a:p>
            <a:r>
              <a:rPr lang="en-GB" dirty="0" smtClean="0"/>
              <a:t>Though a small share relative to the under-15s, the 15-24s could still be a big group relative to the 25+s</a:t>
            </a:r>
          </a:p>
          <a:p>
            <a:r>
              <a:rPr lang="en-GB" dirty="0" smtClean="0"/>
              <a:t>So there is still a youth bulge</a:t>
            </a:r>
          </a:p>
          <a:p>
            <a:r>
              <a:rPr lang="en-GB" dirty="0" smtClean="0"/>
              <a:t>And the difference in measures matters most in underdeveloped countries, where there is most conflict</a:t>
            </a:r>
          </a:p>
          <a:p>
            <a:endParaRPr lang="en-GB" dirty="0"/>
          </a:p>
        </p:txBody>
      </p:sp>
      <p:sp>
        <p:nvSpPr>
          <p:cNvPr id="5" name="Content Placeholder 4"/>
          <p:cNvSpPr>
            <a:spLocks noGrp="1"/>
          </p:cNvSpPr>
          <p:nvPr>
            <p:ph sz="half" idx="2"/>
          </p:nvPr>
        </p:nvSpPr>
        <p:spPr/>
        <p:txBody>
          <a:bodyPr>
            <a:normAutofit lnSpcReduction="10000"/>
          </a:bodyPr>
          <a:lstStyle/>
          <a:p>
            <a:endParaRPr lang="en-GB" dirty="0"/>
          </a:p>
        </p:txBody>
      </p:sp>
      <p:pic>
        <p:nvPicPr>
          <p:cNvPr id="7170" name="Picture 2"/>
          <p:cNvPicPr>
            <a:picLocks noChangeAspect="1" noChangeArrowheads="1"/>
          </p:cNvPicPr>
          <p:nvPr/>
        </p:nvPicPr>
        <p:blipFill>
          <a:blip r:embed="rId3" cstate="print"/>
          <a:srcRect r="4576" b="3571"/>
          <a:stretch>
            <a:fillRect/>
          </a:stretch>
        </p:blipFill>
        <p:spPr bwMode="auto">
          <a:xfrm>
            <a:off x="4211960" y="1484784"/>
            <a:ext cx="4800534" cy="2880320"/>
          </a:xfrm>
          <a:prstGeom prst="rect">
            <a:avLst/>
          </a:prstGeom>
          <a:ln w="3175" cap="sq">
            <a:solidFill>
              <a:srgbClr val="000000"/>
            </a:solidFill>
            <a:miter lim="800000"/>
          </a:ln>
          <a:effectLst>
            <a:outerShdw blurRad="57150" dist="50800" dir="2700000" algn="tl" rotWithShape="0">
              <a:srgbClr val="000000">
                <a:alpha val="40000"/>
              </a:srgbClr>
            </a:outerShdw>
          </a:effectLst>
        </p:spPr>
      </p:pic>
      <p:sp>
        <p:nvSpPr>
          <p:cNvPr id="7" name="Oval 6"/>
          <p:cNvSpPr/>
          <p:nvPr/>
        </p:nvSpPr>
        <p:spPr>
          <a:xfrm>
            <a:off x="4860032" y="3501008"/>
            <a:ext cx="244827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een rev iran.jpg"/>
          <p:cNvPicPr>
            <a:picLocks noChangeAspect="1"/>
          </p:cNvPicPr>
          <p:nvPr/>
        </p:nvPicPr>
        <p:blipFill>
          <a:blip r:embed="rId3" cstate="print"/>
          <a:stretch>
            <a:fillRect/>
          </a:stretch>
        </p:blipFill>
        <p:spPr>
          <a:xfrm>
            <a:off x="3892488" y="3356992"/>
            <a:ext cx="5251512" cy="3501008"/>
          </a:xfrm>
          <a:prstGeom prst="rect">
            <a:avLst/>
          </a:prstGeom>
        </p:spPr>
      </p:pic>
      <p:pic>
        <p:nvPicPr>
          <p:cNvPr id="6" name="Picture 5" descr="Iranian-Revolution.jpg"/>
          <p:cNvPicPr>
            <a:picLocks noChangeAspect="1"/>
          </p:cNvPicPr>
          <p:nvPr/>
        </p:nvPicPr>
        <p:blipFill>
          <a:blip r:embed="rId4" cstate="print"/>
          <a:stretch>
            <a:fillRect/>
          </a:stretch>
        </p:blipFill>
        <p:spPr>
          <a:xfrm>
            <a:off x="0" y="0"/>
            <a:ext cx="5492101" cy="3438533"/>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3" cstate="print"/>
          <a:srcRect/>
          <a:stretch>
            <a:fillRect/>
          </a:stretch>
        </p:blipFill>
        <p:spPr bwMode="auto">
          <a:xfrm>
            <a:off x="2051720" y="0"/>
            <a:ext cx="5688631" cy="6785235"/>
          </a:xfrm>
          <a:prstGeom prst="rect">
            <a:avLst/>
          </a:prstGeom>
          <a:noFill/>
          <a:ln w="9525">
            <a:noFill/>
            <a:miter lim="800000"/>
            <a:headEnd/>
            <a:tailEnd/>
          </a:ln>
        </p:spPr>
      </p:pic>
      <p:sp>
        <p:nvSpPr>
          <p:cNvPr id="3" name="Oval 2"/>
          <p:cNvSpPr/>
          <p:nvPr/>
        </p:nvSpPr>
        <p:spPr>
          <a:xfrm>
            <a:off x="2627784" y="5733256"/>
            <a:ext cx="316835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Oval 3"/>
          <p:cNvSpPr/>
          <p:nvPr/>
        </p:nvSpPr>
        <p:spPr>
          <a:xfrm>
            <a:off x="2627784" y="2276872"/>
            <a:ext cx="3024336"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3" cstate="print"/>
          <a:srcRect/>
          <a:stretch>
            <a:fillRect/>
          </a:stretch>
        </p:blipFill>
        <p:spPr bwMode="auto">
          <a:xfrm>
            <a:off x="5148064" y="332656"/>
            <a:ext cx="3686175" cy="6276975"/>
          </a:xfrm>
          <a:prstGeom prst="rect">
            <a:avLst/>
          </a:prstGeom>
          <a:noFill/>
          <a:ln w="9525">
            <a:noFill/>
            <a:miter lim="800000"/>
            <a:headEnd/>
            <a:tailEnd/>
          </a:ln>
        </p:spPr>
      </p:pic>
      <p:sp>
        <p:nvSpPr>
          <p:cNvPr id="4" name="Content Placeholder 3"/>
          <p:cNvSpPr>
            <a:spLocks noGrp="1"/>
          </p:cNvSpPr>
          <p:nvPr>
            <p:ph sz="half" idx="4294967295"/>
          </p:nvPr>
        </p:nvSpPr>
        <p:spPr>
          <a:xfrm>
            <a:off x="0" y="1124744"/>
            <a:ext cx="4038600" cy="4525963"/>
          </a:xfrm>
        </p:spPr>
        <p:txBody>
          <a:bodyPr>
            <a:normAutofit fontScale="92500"/>
          </a:bodyPr>
          <a:lstStyle/>
          <a:p>
            <a:r>
              <a:rPr lang="en-GB" dirty="0" smtClean="0"/>
              <a:t>Iran has moved along its demographic transition since 1975</a:t>
            </a:r>
          </a:p>
          <a:p>
            <a:r>
              <a:rPr lang="en-GB" dirty="0" smtClean="0"/>
              <a:t>But 18-25 (or 18-30) as share of adult population has not changed</a:t>
            </a:r>
          </a:p>
          <a:p>
            <a:r>
              <a:rPr lang="en-GB" dirty="0" smtClean="0"/>
              <a:t>Big change will come in next 20 years</a:t>
            </a:r>
          </a:p>
          <a:p>
            <a:pPr>
              <a:buNone/>
            </a:pP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 Changes Forecast for Youngest..</a:t>
            </a:r>
            <a:endParaRPr lang="en-GB" dirty="0"/>
          </a:p>
        </p:txBody>
      </p:sp>
      <p:sp>
        <p:nvSpPr>
          <p:cNvPr id="3" name="Content Placeholder 2"/>
          <p:cNvSpPr>
            <a:spLocks noGrp="1"/>
          </p:cNvSpPr>
          <p:nvPr>
            <p:ph sz="half" idx="1"/>
          </p:nvPr>
        </p:nvSpPr>
        <p:spPr/>
        <p:txBody>
          <a:bodyPr/>
          <a:lstStyle/>
          <a:p>
            <a:endParaRPr lang="en-GB"/>
          </a:p>
        </p:txBody>
      </p:sp>
      <p:sp>
        <p:nvSpPr>
          <p:cNvPr id="4" name="Content Placeholder 3"/>
          <p:cNvSpPr>
            <a:spLocks noGrp="1"/>
          </p:cNvSpPr>
          <p:nvPr>
            <p:ph sz="half" idx="2"/>
          </p:nvPr>
        </p:nvSpPr>
        <p:spPr/>
        <p:txBody>
          <a:bodyPr/>
          <a:lstStyle/>
          <a:p>
            <a:endParaRPr lang="en-GB"/>
          </a:p>
        </p:txBody>
      </p:sp>
      <p:pic>
        <p:nvPicPr>
          <p:cNvPr id="4098" name="Picture 2"/>
          <p:cNvPicPr>
            <a:picLocks noChangeAspect="1" noChangeArrowheads="1"/>
          </p:cNvPicPr>
          <p:nvPr/>
        </p:nvPicPr>
        <p:blipFill>
          <a:blip r:embed="rId3" cstate="print"/>
          <a:srcRect/>
          <a:stretch>
            <a:fillRect/>
          </a:stretch>
        </p:blipFill>
        <p:spPr bwMode="auto">
          <a:xfrm>
            <a:off x="0" y="1313384"/>
            <a:ext cx="9053867" cy="5544616"/>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Direct v Indirect Effects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No direct effect in that generations don’t usually have power struggles/conflicts with each other</a:t>
            </a:r>
          </a:p>
          <a:p>
            <a:r>
              <a:rPr lang="en-GB" dirty="0" smtClean="0"/>
              <a:t>But demography usually mediated by other factors such as weak state, democratization, economic crisis</a:t>
            </a:r>
          </a:p>
          <a:p>
            <a:pPr lvl="1"/>
            <a:r>
              <a:rPr lang="en-GB" dirty="0" smtClean="0"/>
              <a:t>Youth bulge reaches adulthood    unemployed people at violent ages     insurrection  </a:t>
            </a:r>
            <a:r>
              <a:rPr lang="en-GB" b="1" dirty="0" smtClean="0"/>
              <a:t>OR</a:t>
            </a:r>
          </a:p>
          <a:p>
            <a:pPr lvl="1"/>
            <a:r>
              <a:rPr lang="en-GB" dirty="0" smtClean="0"/>
              <a:t>Youth bulge reaches adulthood in developing, peaceful society with state education and inward investment: more energetic workers of productive age = ‘demographic dividend’</a:t>
            </a:r>
            <a:endParaRPr lang="en-GB" dirty="0"/>
          </a:p>
        </p:txBody>
      </p:sp>
      <p:sp>
        <p:nvSpPr>
          <p:cNvPr id="4" name="Right Arrow 3"/>
          <p:cNvSpPr/>
          <p:nvPr/>
        </p:nvSpPr>
        <p:spPr>
          <a:xfrm>
            <a:off x="5508104" y="3717032"/>
            <a:ext cx="216024"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ight Arrow 4"/>
          <p:cNvSpPr/>
          <p:nvPr/>
        </p:nvSpPr>
        <p:spPr>
          <a:xfrm>
            <a:off x="3347864" y="4077072"/>
            <a:ext cx="216024"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Mechanisms</a:t>
            </a:r>
            <a:endParaRPr lang="en-GB" dirty="0"/>
          </a:p>
        </p:txBody>
      </p:sp>
      <p:sp>
        <p:nvSpPr>
          <p:cNvPr id="3" name="Content Placeholder 2"/>
          <p:cNvSpPr>
            <a:spLocks noGrp="1"/>
          </p:cNvSpPr>
          <p:nvPr>
            <p:ph idx="1"/>
          </p:nvPr>
        </p:nvSpPr>
        <p:spPr/>
        <p:txBody>
          <a:bodyPr>
            <a:normAutofit lnSpcReduction="10000"/>
          </a:bodyPr>
          <a:lstStyle/>
          <a:p>
            <a:r>
              <a:rPr lang="en-GB" dirty="0" smtClean="0"/>
              <a:t>More young, unemployed men on the streets lowers cost of recruitment into insurgencies (rational choice ‘greed’ view, akin to instrumentalism)</a:t>
            </a:r>
          </a:p>
          <a:p>
            <a:r>
              <a:rPr lang="en-GB" dirty="0" smtClean="0"/>
              <a:t>Blocked </a:t>
            </a:r>
            <a:r>
              <a:rPr lang="en-GB" dirty="0" smtClean="0"/>
              <a:t>upward mobility causes resentment (‘grievance’ view, also part of instrumentalist theory except if states repress, creating memories</a:t>
            </a:r>
            <a:r>
              <a:rPr lang="en-GB" dirty="0" smtClean="0"/>
              <a:t>)</a:t>
            </a:r>
          </a:p>
          <a:p>
            <a:r>
              <a:rPr lang="en-GB" dirty="0" smtClean="0"/>
              <a:t>Education can be a </a:t>
            </a:r>
            <a:r>
              <a:rPr lang="en-GB" dirty="0" smtClean="0"/>
              <a:t>problem: N Africa</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l="23386" t="28240" r="54407" b="39840"/>
          <a:stretch>
            <a:fillRect/>
          </a:stretch>
        </p:blipFill>
        <p:spPr bwMode="auto">
          <a:xfrm>
            <a:off x="899592" y="1314723"/>
            <a:ext cx="6856159" cy="5543277"/>
          </a:xfrm>
          <a:prstGeom prst="rect">
            <a:avLst/>
          </a:prstGeom>
          <a:noFill/>
          <a:ln w="9525">
            <a:noFill/>
            <a:miter lim="800000"/>
            <a:headEnd/>
            <a:tailEnd/>
          </a:ln>
        </p:spPr>
      </p:pic>
      <p:sp>
        <p:nvSpPr>
          <p:cNvPr id="5" name="TextBox 4"/>
          <p:cNvSpPr txBox="1"/>
          <p:nvPr/>
        </p:nvSpPr>
        <p:spPr>
          <a:xfrm>
            <a:off x="971600" y="260648"/>
            <a:ext cx="6552728" cy="584775"/>
          </a:xfrm>
          <a:prstGeom prst="rect">
            <a:avLst/>
          </a:prstGeom>
          <a:noFill/>
        </p:spPr>
        <p:txBody>
          <a:bodyPr wrap="square" rtlCol="0">
            <a:spAutoFit/>
          </a:bodyPr>
          <a:lstStyle/>
          <a:p>
            <a:r>
              <a:rPr lang="en-GB" sz="3200" b="1" dirty="0" smtClean="0"/>
              <a:t>Ireland’s Demographic Dividend </a:t>
            </a:r>
            <a:endParaRPr lang="en-GB" sz="3200" b="1" dirty="0"/>
          </a:p>
        </p:txBody>
      </p:sp>
      <p:sp>
        <p:nvSpPr>
          <p:cNvPr id="4" name="Oval 3"/>
          <p:cNvSpPr/>
          <p:nvPr/>
        </p:nvSpPr>
        <p:spPr>
          <a:xfrm>
            <a:off x="4355976" y="1700808"/>
            <a:ext cx="2880320" cy="29523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Level of Violence</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Demographics associated with low-level violence (i.e. </a:t>
            </a:r>
            <a:r>
              <a:rPr lang="en-GB" dirty="0" err="1" smtClean="0"/>
              <a:t>Fearon-Laitin’s</a:t>
            </a:r>
            <a:r>
              <a:rPr lang="en-GB" dirty="0" smtClean="0"/>
              <a:t> ‘sons of soil’ wars) </a:t>
            </a:r>
          </a:p>
          <a:p>
            <a:r>
              <a:rPr lang="en-GB" dirty="0" smtClean="0"/>
              <a:t>Less so with large civil wars, which require other factors</a:t>
            </a:r>
          </a:p>
          <a:p>
            <a:r>
              <a:rPr lang="en-GB" dirty="0" smtClean="0"/>
              <a:t>Urbanization tends to involve young </a:t>
            </a:r>
            <a:r>
              <a:rPr lang="en-GB" dirty="0" smtClean="0"/>
              <a:t>people moving to cities. ‘Youth bulge’ in cities</a:t>
            </a:r>
            <a:endParaRPr lang="en-GB" dirty="0" smtClean="0"/>
          </a:p>
          <a:p>
            <a:r>
              <a:rPr lang="en-GB" dirty="0" smtClean="0"/>
              <a:t>Civil wars in countryside, riots in cities (except revolutions/coups)</a:t>
            </a:r>
          </a:p>
          <a:p>
            <a:r>
              <a:rPr lang="en-GB" dirty="0" smtClean="0"/>
              <a:t>Perhaps link between demography and riot/revolution, but not with large scale civil war</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Ethnicity and Age Interaction</a:t>
            </a:r>
            <a:endParaRPr lang="en-GB" dirty="0"/>
          </a:p>
        </p:txBody>
      </p:sp>
      <p:pic>
        <p:nvPicPr>
          <p:cNvPr id="8194" name="Picture 2"/>
          <p:cNvPicPr>
            <a:picLocks noGrp="1" noChangeAspect="1" noChangeArrowheads="1"/>
          </p:cNvPicPr>
          <p:nvPr>
            <p:ph idx="1"/>
          </p:nvPr>
        </p:nvPicPr>
        <p:blipFill>
          <a:blip r:embed="rId3" cstate="print"/>
          <a:srcRect/>
          <a:stretch>
            <a:fillRect/>
          </a:stretch>
        </p:blipFill>
        <p:spPr bwMode="auto">
          <a:xfrm>
            <a:off x="1187624" y="1196752"/>
            <a:ext cx="7014194" cy="5400600"/>
          </a:xfrm>
          <a:prstGeom prst="rect">
            <a:avLst/>
          </a:prstGeom>
          <a:noFill/>
          <a:ln w="9525">
            <a:noFill/>
            <a:miter lim="800000"/>
            <a:headEnd/>
            <a:tailEnd/>
          </a:ln>
        </p:spPr>
      </p:pic>
      <p:sp>
        <p:nvSpPr>
          <p:cNvPr id="8" name="TextBox 7"/>
          <p:cNvSpPr txBox="1"/>
          <p:nvPr/>
        </p:nvSpPr>
        <p:spPr>
          <a:xfrm>
            <a:off x="4572000" y="6309320"/>
            <a:ext cx="4572000" cy="523220"/>
          </a:xfrm>
          <a:prstGeom prst="rect">
            <a:avLst/>
          </a:prstGeom>
          <a:noFill/>
        </p:spPr>
        <p:txBody>
          <a:bodyPr wrap="square" rtlCol="0">
            <a:spAutoFit/>
          </a:bodyPr>
          <a:lstStyle/>
          <a:p>
            <a:r>
              <a:rPr lang="en-GB" sz="1400" dirty="0" smtClean="0"/>
              <a:t>Source: Frey, W. 2010. Baby Boomers and the </a:t>
            </a:r>
          </a:p>
          <a:p>
            <a:r>
              <a:rPr lang="en-GB" sz="1400" dirty="0" smtClean="0"/>
              <a:t>New Demographics of  America’s Seniors</a:t>
            </a:r>
            <a:endParaRPr lang="en-GB" sz="1400" dirty="0"/>
          </a:p>
        </p:txBody>
      </p:sp>
      <p:cxnSp>
        <p:nvCxnSpPr>
          <p:cNvPr id="7" name="Straight Arrow Connector 6"/>
          <p:cNvCxnSpPr/>
          <p:nvPr/>
        </p:nvCxnSpPr>
        <p:spPr>
          <a:xfrm>
            <a:off x="6012160" y="2780928"/>
            <a:ext cx="504056" cy="0"/>
          </a:xfrm>
          <a:prstGeom prst="straightConnector1">
            <a:avLst/>
          </a:prstGeom>
          <a:ln w="22225">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Huntington on the youth bulge</a:t>
            </a:r>
            <a:endParaRPr lang="en-GB" dirty="0"/>
          </a:p>
        </p:txBody>
      </p:sp>
      <p:sp>
        <p:nvSpPr>
          <p:cNvPr id="3" name="Content Placeholder 2"/>
          <p:cNvSpPr>
            <a:spLocks noGrp="1"/>
          </p:cNvSpPr>
          <p:nvPr>
            <p:ph idx="1"/>
          </p:nvPr>
        </p:nvSpPr>
        <p:spPr/>
        <p:txBody>
          <a:bodyPr>
            <a:normAutofit/>
          </a:bodyPr>
          <a:lstStyle/>
          <a:p>
            <a:r>
              <a:rPr lang="en-GB" dirty="0"/>
              <a:t>I don’t think Islam is any more violent than other religions . . . But the key </a:t>
            </a:r>
            <a:r>
              <a:rPr lang="en-GB" dirty="0" smtClean="0"/>
              <a:t>… </a:t>
            </a:r>
            <a:r>
              <a:rPr lang="en-GB" dirty="0"/>
              <a:t>is </a:t>
            </a:r>
            <a:r>
              <a:rPr lang="en-GB" dirty="0" smtClean="0"/>
              <a:t>the demographic </a:t>
            </a:r>
            <a:r>
              <a:rPr lang="en-GB" dirty="0"/>
              <a:t>factor. Generally speaking, the people who go out and kill other </a:t>
            </a:r>
            <a:r>
              <a:rPr lang="en-GB" dirty="0" smtClean="0"/>
              <a:t>people are </a:t>
            </a:r>
            <a:r>
              <a:rPr lang="en-GB" dirty="0"/>
              <a:t>males between the ages of 16 and 30. During the 1960s, 1970s, and 1980s, </a:t>
            </a:r>
            <a:r>
              <a:rPr lang="en-GB" dirty="0" smtClean="0"/>
              <a:t>there were </a:t>
            </a:r>
            <a:r>
              <a:rPr lang="en-GB" dirty="0"/>
              <a:t>high </a:t>
            </a:r>
            <a:r>
              <a:rPr lang="en-GB" dirty="0" err="1"/>
              <a:t>birthrates</a:t>
            </a:r>
            <a:r>
              <a:rPr lang="en-GB" dirty="0"/>
              <a:t> in the Muslim world, and this has given rise to a huge </a:t>
            </a:r>
            <a:r>
              <a:rPr lang="en-GB" dirty="0" smtClean="0"/>
              <a:t>youth bulge – Samuel Huntington, after the 9/11 attacks</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Leuprecht argument</a:t>
            </a:r>
            <a:endParaRPr lang="en-GB" dirty="0"/>
          </a:p>
        </p:txBody>
      </p:sp>
      <p:sp>
        <p:nvSpPr>
          <p:cNvPr id="3" name="Content Placeholder 2"/>
          <p:cNvSpPr>
            <a:spLocks noGrp="1"/>
          </p:cNvSpPr>
          <p:nvPr>
            <p:ph idx="1"/>
          </p:nvPr>
        </p:nvSpPr>
        <p:spPr/>
        <p:txBody>
          <a:bodyPr/>
          <a:lstStyle/>
          <a:p>
            <a:r>
              <a:rPr lang="en-GB" dirty="0" smtClean="0"/>
              <a:t>N Ireland: young Catholics v older Protestants</a:t>
            </a:r>
          </a:p>
          <a:p>
            <a:pPr lvl="1"/>
            <a:r>
              <a:rPr lang="en-GB" dirty="0" smtClean="0"/>
              <a:t>Lowers cost of Catholic recruitment to IRA</a:t>
            </a:r>
          </a:p>
          <a:p>
            <a:pPr lvl="1"/>
            <a:r>
              <a:rPr lang="en-GB" dirty="0" smtClean="0"/>
              <a:t>Increases fear of Protestants, hence intransigence for reform</a:t>
            </a:r>
          </a:p>
          <a:p>
            <a:r>
              <a:rPr lang="en-GB" dirty="0" smtClean="0"/>
              <a:t>Falling Catholic </a:t>
            </a:r>
            <a:r>
              <a:rPr lang="en-GB" dirty="0" err="1" smtClean="0"/>
              <a:t>birthrate</a:t>
            </a:r>
            <a:r>
              <a:rPr lang="en-GB" dirty="0" smtClean="0"/>
              <a:t>:</a:t>
            </a:r>
          </a:p>
          <a:p>
            <a:pPr lvl="1"/>
            <a:r>
              <a:rPr lang="en-GB" dirty="0" smtClean="0"/>
              <a:t>Increases urgency of SF/IRA</a:t>
            </a:r>
          </a:p>
          <a:p>
            <a:pPr lvl="1"/>
            <a:r>
              <a:rPr lang="en-GB" dirty="0" smtClean="0"/>
              <a:t>Decreases fear of Protestants</a:t>
            </a:r>
          </a:p>
          <a:p>
            <a:pPr lvl="1"/>
            <a:endParaRPr lang="en-GB" dirty="0"/>
          </a:p>
          <a:p>
            <a:pPr lvl="1"/>
            <a:endParaRPr lang="en-GB" dirty="0" smtClean="0"/>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a:t>
            </a:r>
            <a:endParaRPr lang="en-GB" dirty="0"/>
          </a:p>
        </p:txBody>
      </p:sp>
      <p:sp>
        <p:nvSpPr>
          <p:cNvPr id="3" name="Content Placeholder 2"/>
          <p:cNvSpPr>
            <a:spLocks noGrp="1"/>
          </p:cNvSpPr>
          <p:nvPr>
            <p:ph idx="1"/>
          </p:nvPr>
        </p:nvSpPr>
        <p:spPr/>
        <p:txBody>
          <a:bodyPr>
            <a:normAutofit lnSpcReduction="10000"/>
          </a:bodyPr>
          <a:lstStyle/>
          <a:p>
            <a:r>
              <a:rPr lang="en-GB" dirty="0" smtClean="0"/>
              <a:t>Debate over whether youth bulge causes more conflict, or whether something else associated with young populations</a:t>
            </a:r>
          </a:p>
          <a:p>
            <a:r>
              <a:rPr lang="en-GB" dirty="0" smtClean="0"/>
              <a:t>Debate over whether greed or grievance drives conflict</a:t>
            </a:r>
          </a:p>
          <a:p>
            <a:r>
              <a:rPr lang="en-GB" dirty="0" smtClean="0"/>
              <a:t>Debate over which kinds of violence are affected</a:t>
            </a:r>
          </a:p>
          <a:p>
            <a:r>
              <a:rPr lang="en-GB" dirty="0" smtClean="0"/>
              <a:t>Interactions and second-order effects are at work</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murderRates.gif"/>
          <p:cNvPicPr>
            <a:picLocks noGrp="1" noChangeAspect="1"/>
          </p:cNvPicPr>
          <p:nvPr>
            <p:ph sz="half" idx="4294967295"/>
          </p:nvPr>
        </p:nvPicPr>
        <p:blipFill>
          <a:blip r:embed="rId3" cstate="print"/>
          <a:stretch>
            <a:fillRect/>
          </a:stretch>
        </p:blipFill>
        <p:spPr>
          <a:xfrm>
            <a:off x="0" y="620688"/>
            <a:ext cx="9144000" cy="5617614"/>
          </a:xfrm>
          <a:prstGeom prst="rect">
            <a:avLst/>
          </a:prstGeom>
          <a:ln w="6350" cap="sq">
            <a:solidFill>
              <a:srgbClr val="000000"/>
            </a:solidFill>
            <a:miter lim="800000"/>
          </a:ln>
          <a:effectLst>
            <a:outerShdw blurRad="57150" dist="50800" dir="2700000" algn="tl" rotWithShape="0">
              <a:srgbClr val="000000">
                <a:alpha val="40000"/>
              </a:srgbClr>
            </a:outerShdw>
          </a:effectLst>
        </p:spPr>
      </p:pic>
      <p:sp>
        <p:nvSpPr>
          <p:cNvPr id="6" name="TextBox 5"/>
          <p:cNvSpPr txBox="1"/>
          <p:nvPr/>
        </p:nvSpPr>
        <p:spPr>
          <a:xfrm>
            <a:off x="0" y="0"/>
            <a:ext cx="9144000" cy="646331"/>
          </a:xfrm>
          <a:prstGeom prst="rect">
            <a:avLst/>
          </a:prstGeom>
          <a:noFill/>
        </p:spPr>
        <p:txBody>
          <a:bodyPr wrap="square" rtlCol="0">
            <a:spAutoFit/>
          </a:bodyPr>
          <a:lstStyle/>
          <a:p>
            <a:r>
              <a:rPr lang="en-GB" sz="3600" b="1" dirty="0" smtClean="0"/>
              <a:t>Young Men and Violence?</a:t>
            </a:r>
            <a:endParaRPr lang="en-GB" sz="3600" b="1" dirty="0"/>
          </a:p>
        </p:txBody>
      </p:sp>
      <p:sp>
        <p:nvSpPr>
          <p:cNvPr id="7" name="Rectangle 6"/>
          <p:cNvSpPr/>
          <p:nvPr/>
        </p:nvSpPr>
        <p:spPr>
          <a:xfrm>
            <a:off x="0" y="6309320"/>
            <a:ext cx="9144000" cy="400110"/>
          </a:xfrm>
          <a:prstGeom prst="rect">
            <a:avLst/>
          </a:prstGeom>
        </p:spPr>
        <p:txBody>
          <a:bodyPr wrap="square">
            <a:spAutoFit/>
          </a:bodyPr>
          <a:lstStyle/>
          <a:p>
            <a:r>
              <a:rPr lang="en-GB" sz="1000" dirty="0"/>
              <a:t>Figure 1. Age-specific rates of killing nonrelatives for each sex in the United Kingdom and Chicago. Although murder rates are 30 times higher in Chicago, shapes of the curves are nearly identical in both places. Murders are almost invariably committed by young men, not by females or by older males. [Adapted from Daly and Wilson (1990).]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Young Men and Violence?</a:t>
            </a:r>
            <a:endParaRPr lang="en-GB" dirty="0"/>
          </a:p>
        </p:txBody>
      </p:sp>
      <p:pic>
        <p:nvPicPr>
          <p:cNvPr id="7" name="Content Placeholder 6" descr="Blood-and-Belonging.jpg"/>
          <p:cNvPicPr>
            <a:picLocks noGrp="1" noChangeAspect="1"/>
          </p:cNvPicPr>
          <p:nvPr>
            <p:ph sz="half" idx="1"/>
          </p:nvPr>
        </p:nvPicPr>
        <p:blipFill>
          <a:blip r:embed="rId3" cstate="print"/>
          <a:stretch>
            <a:fillRect/>
          </a:stretch>
        </p:blipFill>
        <p:spPr>
          <a:xfrm>
            <a:off x="683568" y="1772816"/>
            <a:ext cx="2578174" cy="4010493"/>
          </a:xfrm>
        </p:spPr>
      </p:pic>
      <p:sp>
        <p:nvSpPr>
          <p:cNvPr id="6" name="Content Placeholder 5"/>
          <p:cNvSpPr>
            <a:spLocks noGrp="1"/>
          </p:cNvSpPr>
          <p:nvPr>
            <p:ph sz="half" idx="2"/>
          </p:nvPr>
        </p:nvSpPr>
        <p:spPr/>
        <p:txBody>
          <a:bodyPr>
            <a:normAutofit fontScale="92500"/>
          </a:bodyPr>
          <a:lstStyle/>
          <a:p>
            <a:pPr>
              <a:buNone/>
            </a:pPr>
            <a:r>
              <a:rPr lang="en-GB" dirty="0"/>
              <a:t> </a:t>
            </a:r>
            <a:r>
              <a:rPr lang="en-GB" dirty="0" smtClean="0"/>
              <a:t>“Young </a:t>
            </a:r>
            <a:r>
              <a:rPr lang="en-GB" dirty="0"/>
              <a:t>men who loved the ruins, loved the destruction, loved the power that came from the barrels of their guns," </a:t>
            </a:r>
            <a:r>
              <a:rPr lang="en-GB" dirty="0" smtClean="0"/>
              <a:t> - Michael </a:t>
            </a:r>
            <a:r>
              <a:rPr lang="en-GB" dirty="0" err="1" smtClean="0"/>
              <a:t>Ignatieff</a:t>
            </a:r>
            <a:r>
              <a:rPr lang="en-GB" dirty="0" smtClean="0"/>
              <a:t>, </a:t>
            </a:r>
            <a:r>
              <a:rPr lang="en-GB" i="1" dirty="0" smtClean="0"/>
              <a:t>Blood &amp; Belonging</a:t>
            </a:r>
            <a:r>
              <a:rPr lang="en-GB" dirty="0" smtClean="0"/>
              <a:t> (1995)</a:t>
            </a:r>
          </a:p>
          <a:p>
            <a:r>
              <a:rPr lang="en-GB" dirty="0" smtClean="0"/>
              <a:t>Freudian, </a:t>
            </a:r>
            <a:r>
              <a:rPr lang="en-GB" dirty="0" err="1" smtClean="0"/>
              <a:t>sociobiological</a:t>
            </a:r>
            <a:r>
              <a:rPr lang="en-GB" dirty="0" smtClean="0"/>
              <a:t> argument about 18-25 males</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Younger Countries More Violent</a:t>
            </a:r>
            <a:endParaRPr lang="en-GB" dirty="0"/>
          </a:p>
        </p:txBody>
      </p:sp>
      <p:pic>
        <p:nvPicPr>
          <p:cNvPr id="8" name="Content Placeholder 7" descr="ISIS.jpg"/>
          <p:cNvPicPr>
            <a:picLocks noGrp="1" noChangeAspect="1"/>
          </p:cNvPicPr>
          <p:nvPr>
            <p:ph sz="half" idx="1"/>
          </p:nvPr>
        </p:nvPicPr>
        <p:blipFill>
          <a:blip r:embed="rId3" cstate="print"/>
          <a:stretch>
            <a:fillRect/>
          </a:stretch>
        </p:blipFill>
        <p:spPr>
          <a:xfrm>
            <a:off x="40437" y="2492897"/>
            <a:ext cx="4455363" cy="2506142"/>
          </a:xfrm>
        </p:spPr>
      </p:pic>
      <p:sp>
        <p:nvSpPr>
          <p:cNvPr id="7" name="Content Placeholder 6"/>
          <p:cNvSpPr>
            <a:spLocks noGrp="1"/>
          </p:cNvSpPr>
          <p:nvPr>
            <p:ph sz="half" idx="2"/>
          </p:nvPr>
        </p:nvSpPr>
        <p:spPr/>
        <p:txBody>
          <a:bodyPr/>
          <a:lstStyle/>
          <a:p>
            <a:endParaRPr lang="en-GB"/>
          </a:p>
        </p:txBody>
      </p:sp>
      <p:pic>
        <p:nvPicPr>
          <p:cNvPr id="1026" name="Picture 2"/>
          <p:cNvPicPr>
            <a:picLocks noChangeAspect="1" noChangeArrowheads="1"/>
          </p:cNvPicPr>
          <p:nvPr/>
        </p:nvPicPr>
        <p:blipFill>
          <a:blip r:embed="rId4" cstate="print"/>
          <a:srcRect/>
          <a:stretch>
            <a:fillRect/>
          </a:stretch>
        </p:blipFill>
        <p:spPr bwMode="auto">
          <a:xfrm>
            <a:off x="4644008" y="1556792"/>
            <a:ext cx="4335874" cy="468052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Is it really the youth bulge that is to blame?</a:t>
            </a:r>
            <a:endParaRPr lang="en-GB" dirty="0"/>
          </a:p>
        </p:txBody>
      </p:sp>
      <p:sp>
        <p:nvSpPr>
          <p:cNvPr id="3" name="Content Placeholder 2"/>
          <p:cNvSpPr>
            <a:spLocks noGrp="1"/>
          </p:cNvSpPr>
          <p:nvPr>
            <p:ph sz="half" idx="1"/>
          </p:nvPr>
        </p:nvSpPr>
        <p:spPr/>
        <p:txBody>
          <a:bodyPr/>
          <a:lstStyle/>
          <a:p>
            <a:endParaRPr lang="en-GB"/>
          </a:p>
        </p:txBody>
      </p:sp>
      <p:sp>
        <p:nvSpPr>
          <p:cNvPr id="4" name="Content Placeholder 3"/>
          <p:cNvSpPr>
            <a:spLocks noGrp="1"/>
          </p:cNvSpPr>
          <p:nvPr>
            <p:ph sz="half" idx="2"/>
          </p:nvPr>
        </p:nvSpPr>
        <p:spPr/>
        <p:txBody>
          <a:bodyPr/>
          <a:lstStyle/>
          <a:p>
            <a:r>
              <a:rPr lang="en-GB" dirty="0" smtClean="0"/>
              <a:t>There is a strong correlation between youth bulges and violence, but is this spurious?</a:t>
            </a:r>
          </a:p>
        </p:txBody>
      </p:sp>
      <p:pic>
        <p:nvPicPr>
          <p:cNvPr id="2050" name="Picture 2"/>
          <p:cNvPicPr>
            <a:picLocks noChangeAspect="1" noChangeArrowheads="1"/>
          </p:cNvPicPr>
          <p:nvPr/>
        </p:nvPicPr>
        <p:blipFill>
          <a:blip r:embed="rId3" cstate="print"/>
          <a:srcRect/>
          <a:stretch>
            <a:fillRect/>
          </a:stretch>
        </p:blipFill>
        <p:spPr bwMode="auto">
          <a:xfrm>
            <a:off x="179512" y="1539006"/>
            <a:ext cx="4355976" cy="5318994"/>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a:t>
            </a:r>
            <a:endParaRPr lang="en-GB" dirty="0"/>
          </a:p>
        </p:txBody>
      </p:sp>
      <p:sp>
        <p:nvSpPr>
          <p:cNvPr id="3" name="Content Placeholder 2"/>
          <p:cNvSpPr>
            <a:spLocks noGrp="1"/>
          </p:cNvSpPr>
          <p:nvPr>
            <p:ph sz="half" idx="1"/>
          </p:nvPr>
        </p:nvSpPr>
        <p:spPr/>
        <p:txBody>
          <a:bodyPr/>
          <a:lstStyle/>
          <a:p>
            <a:endParaRPr lang="en-GB"/>
          </a:p>
        </p:txBody>
      </p:sp>
      <p:sp>
        <p:nvSpPr>
          <p:cNvPr id="4" name="Content Placeholder 3"/>
          <p:cNvSpPr>
            <a:spLocks noGrp="1"/>
          </p:cNvSpPr>
          <p:nvPr>
            <p:ph sz="half" idx="2"/>
          </p:nvPr>
        </p:nvSpPr>
        <p:spPr/>
        <p:txBody>
          <a:bodyPr/>
          <a:lstStyle/>
          <a:p>
            <a:r>
              <a:rPr lang="en-GB" dirty="0" smtClean="0"/>
              <a:t>Poverty is also correlated with a young age structure; so is religiosity, non-western location, non-democracy, weak states</a:t>
            </a:r>
          </a:p>
          <a:p>
            <a:endParaRPr lang="en-GB" dirty="0" smtClean="0"/>
          </a:p>
          <a:p>
            <a:endParaRPr lang="en-GB" dirty="0"/>
          </a:p>
        </p:txBody>
      </p:sp>
      <p:pic>
        <p:nvPicPr>
          <p:cNvPr id="3074" name="Picture 2"/>
          <p:cNvPicPr>
            <a:picLocks noChangeAspect="1" noChangeArrowheads="1"/>
          </p:cNvPicPr>
          <p:nvPr/>
        </p:nvPicPr>
        <p:blipFill>
          <a:blip r:embed="rId3" cstate="print"/>
          <a:srcRect/>
          <a:stretch>
            <a:fillRect/>
          </a:stretch>
        </p:blipFill>
        <p:spPr bwMode="auto">
          <a:xfrm>
            <a:off x="-1" y="1556792"/>
            <a:ext cx="4503357" cy="504056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Skeptics</a:t>
            </a:r>
            <a:endParaRPr lang="en-GB" dirty="0"/>
          </a:p>
        </p:txBody>
      </p:sp>
      <p:sp>
        <p:nvSpPr>
          <p:cNvPr id="3" name="Content Placeholder 2"/>
          <p:cNvSpPr>
            <a:spLocks noGrp="1"/>
          </p:cNvSpPr>
          <p:nvPr>
            <p:ph sz="half" idx="1"/>
          </p:nvPr>
        </p:nvSpPr>
        <p:spPr/>
        <p:txBody>
          <a:bodyPr/>
          <a:lstStyle/>
          <a:p>
            <a:r>
              <a:rPr lang="en-GB" dirty="0" smtClean="0"/>
              <a:t>Collier &amp; </a:t>
            </a:r>
            <a:r>
              <a:rPr lang="en-GB" dirty="0" err="1" smtClean="0"/>
              <a:t>Hoeffler</a:t>
            </a:r>
            <a:r>
              <a:rPr lang="en-GB" dirty="0" smtClean="0"/>
              <a:t> 2004  and </a:t>
            </a:r>
            <a:r>
              <a:rPr lang="en-GB" dirty="0" err="1" smtClean="0"/>
              <a:t>Fearon</a:t>
            </a:r>
            <a:r>
              <a:rPr lang="en-GB" dirty="0" smtClean="0"/>
              <a:t> &amp; Laitin 2003</a:t>
            </a:r>
          </a:p>
          <a:p>
            <a:r>
              <a:rPr lang="en-GB" dirty="0" smtClean="0"/>
              <a:t>Controlling for weak state, GDP/capita, democracy and other factors, no youth bulge effect</a:t>
            </a:r>
            <a:endParaRPr lang="en-GB" dirty="0"/>
          </a:p>
        </p:txBody>
      </p:sp>
      <p:pic>
        <p:nvPicPr>
          <p:cNvPr id="5" name="Content Placeholder 4" descr="Paul-Collier-professor-of-001.jpg"/>
          <p:cNvPicPr>
            <a:picLocks noGrp="1" noChangeAspect="1"/>
          </p:cNvPicPr>
          <p:nvPr>
            <p:ph sz="half" idx="2"/>
          </p:nvPr>
        </p:nvPicPr>
        <p:blipFill>
          <a:blip r:embed="rId3" cstate="print"/>
          <a:stretch>
            <a:fillRect/>
          </a:stretch>
        </p:blipFill>
        <p:spPr>
          <a:xfrm>
            <a:off x="4343467" y="2204864"/>
            <a:ext cx="4800533" cy="2880320"/>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Urdal’s</a:t>
            </a:r>
            <a:r>
              <a:rPr lang="en-GB" dirty="0" smtClean="0"/>
              <a:t> Argument</a:t>
            </a:r>
            <a:endParaRPr lang="en-GB" dirty="0"/>
          </a:p>
        </p:txBody>
      </p:sp>
      <p:sp>
        <p:nvSpPr>
          <p:cNvPr id="5" name="Content Placeholder 4"/>
          <p:cNvSpPr>
            <a:spLocks noGrp="1"/>
          </p:cNvSpPr>
          <p:nvPr>
            <p:ph idx="1"/>
          </p:nvPr>
        </p:nvSpPr>
        <p:spPr/>
        <p:txBody>
          <a:bodyPr>
            <a:normAutofit lnSpcReduction="10000"/>
          </a:bodyPr>
          <a:lstStyle/>
          <a:p>
            <a:r>
              <a:rPr lang="en-GB" dirty="0" smtClean="0"/>
              <a:t>Other authors have miscalculated age structure by taking share of young adults/</a:t>
            </a:r>
            <a:r>
              <a:rPr lang="en-GB" b="1" i="1" dirty="0" smtClean="0"/>
              <a:t>total</a:t>
            </a:r>
            <a:r>
              <a:rPr lang="en-GB" dirty="0" smtClean="0"/>
              <a:t> </a:t>
            </a:r>
            <a:r>
              <a:rPr lang="en-GB" b="1" i="1" dirty="0" smtClean="0"/>
              <a:t>population, </a:t>
            </a:r>
            <a:r>
              <a:rPr lang="en-GB" dirty="0" err="1" smtClean="0"/>
              <a:t>ie</a:t>
            </a:r>
            <a:r>
              <a:rPr lang="en-GB" dirty="0" smtClean="0"/>
              <a:t>. (18-25 yr olds)/ (0+ population)</a:t>
            </a:r>
          </a:p>
          <a:p>
            <a:r>
              <a:rPr lang="en-GB" dirty="0" smtClean="0"/>
              <a:t>If you instead take 18-25/18+ population you get a different result</a:t>
            </a:r>
          </a:p>
          <a:p>
            <a:r>
              <a:rPr lang="en-GB" dirty="0" smtClean="0"/>
              <a:t>Screens out the large number of very young societies where 18-25/0+ is small because of so many 0-18s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TotalTime>
  <Words>712</Words>
  <Application>Microsoft Office PowerPoint</Application>
  <PresentationFormat>On-screen Show (4:3)</PresentationFormat>
  <Paragraphs>81</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Youth Bulges and Violent Conflict</vt:lpstr>
      <vt:lpstr>Huntington on the youth bulge</vt:lpstr>
      <vt:lpstr>Slide 3</vt:lpstr>
      <vt:lpstr>Young Men and Violence?</vt:lpstr>
      <vt:lpstr>Younger Countries More Violent</vt:lpstr>
      <vt:lpstr>Is it really the youth bulge that is to blame?</vt:lpstr>
      <vt:lpstr>.....</vt:lpstr>
      <vt:lpstr>Skeptics</vt:lpstr>
      <vt:lpstr>Urdal’s Argument</vt:lpstr>
      <vt:lpstr>…..</vt:lpstr>
      <vt:lpstr>Slide 11</vt:lpstr>
      <vt:lpstr>Slide 12</vt:lpstr>
      <vt:lpstr>Slide 13</vt:lpstr>
      <vt:lpstr>No Changes Forecast for Youngest..</vt:lpstr>
      <vt:lpstr>Direct v Indirect Effects</vt:lpstr>
      <vt:lpstr>Mechanisms</vt:lpstr>
      <vt:lpstr>Slide 17</vt:lpstr>
      <vt:lpstr>Level of Violence</vt:lpstr>
      <vt:lpstr>Ethnicity and Age Interaction</vt:lpstr>
      <vt:lpstr>Leuprecht argument</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Frances Warburton</dc:creator>
  <cp:lastModifiedBy>Frances Warburton</cp:lastModifiedBy>
  <cp:revision>15</cp:revision>
  <dcterms:created xsi:type="dcterms:W3CDTF">2014-09-24T14:58:05Z</dcterms:created>
  <dcterms:modified xsi:type="dcterms:W3CDTF">2014-10-08T08:15:41Z</dcterms:modified>
</cp:coreProperties>
</file>