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2" r:id="rId3"/>
    <p:sldId id="263" r:id="rId4"/>
    <p:sldId id="267" r:id="rId5"/>
    <p:sldId id="266" r:id="rId6"/>
    <p:sldId id="265" r:id="rId7"/>
    <p:sldId id="258" r:id="rId8"/>
    <p:sldId id="257" r:id="rId9"/>
    <p:sldId id="268" r:id="rId10"/>
    <p:sldId id="259" r:id="rId11"/>
    <p:sldId id="261" r:id="rId12"/>
    <p:sldId id="276" r:id="rId13"/>
    <p:sldId id="270" r:id="rId14"/>
    <p:sldId id="272" r:id="rId15"/>
    <p:sldId id="271" r:id="rId16"/>
    <p:sldId id="264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0C318-45F3-41B8-9558-74096A8A453C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6DC51-DA23-4990-9928-CBC439FE05A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6DC51-DA23-4990-9928-CBC439FE05A0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6DC51-DA23-4990-9928-CBC439FE05A0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6DC51-DA23-4990-9928-CBC439FE05A0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FB8C5-7D8A-4A63-93B5-FC872BA4E5D7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6DC51-DA23-4990-9928-CBC439FE05A0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59715-1D92-4897-924D-88D11CB1F03B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6DC51-DA23-4990-9928-CBC439FE05A0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6DC51-DA23-4990-9928-CBC439FE05A0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FB8C5-7D8A-4A63-93B5-FC872BA4E5D7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6DC51-DA23-4990-9928-CBC439FE05A0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FB8C5-7D8A-4A63-93B5-FC872BA4E5D7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6DC51-DA23-4990-9928-CBC439FE05A0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6DC51-DA23-4990-9928-CBC439FE05A0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6DC51-DA23-4990-9928-CBC439FE05A0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B9E-AE34-4AC1-A35C-785FBD06E77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58FA-49C9-490D-88FF-94A5D7C3712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B9E-AE34-4AC1-A35C-785FBD06E77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58FA-49C9-490D-88FF-94A5D7C3712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B9E-AE34-4AC1-A35C-785FBD06E77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58FA-49C9-490D-88FF-94A5D7C3712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EE92177-088E-44E1-BE98-D7E08490ACC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B9E-AE34-4AC1-A35C-785FBD06E77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58FA-49C9-490D-88FF-94A5D7C3712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B9E-AE34-4AC1-A35C-785FBD06E77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58FA-49C9-490D-88FF-94A5D7C3712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B9E-AE34-4AC1-A35C-785FBD06E77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58FA-49C9-490D-88FF-94A5D7C3712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B9E-AE34-4AC1-A35C-785FBD06E77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58FA-49C9-490D-88FF-94A5D7C3712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B9E-AE34-4AC1-A35C-785FBD06E77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58FA-49C9-490D-88FF-94A5D7C3712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B9E-AE34-4AC1-A35C-785FBD06E77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58FA-49C9-490D-88FF-94A5D7C3712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B9E-AE34-4AC1-A35C-785FBD06E77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58FA-49C9-490D-88FF-94A5D7C3712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5B9E-AE34-4AC1-A35C-785FBD06E77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58FA-49C9-490D-88FF-94A5D7C3712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65B9E-AE34-4AC1-A35C-785FBD06E77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758FA-49C9-490D-88FF-94A5D7C3712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Demography, Migration and </a:t>
            </a:r>
            <a:r>
              <a:rPr lang="en-US" dirty="0" smtClean="0"/>
              <a:t>Power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Concepts and Trends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Second Order Change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Second order: Demographic changes change age composition and that directly affects outcomes</a:t>
            </a:r>
          </a:p>
          <a:p>
            <a:r>
              <a:rPr lang="en-GB" i="1" dirty="0" smtClean="0"/>
              <a:t>i.e. 1-lower mortality and lower fertility=2-more elderly dependents per working age adult = Pension burden increases</a:t>
            </a:r>
          </a:p>
          <a:p>
            <a:r>
              <a:rPr lang="en-GB" i="1" dirty="0" smtClean="0"/>
              <a:t>i.e. Unemployment increases with bulge in 18-25 population</a:t>
            </a:r>
            <a:endParaRPr lang="en-GB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Third Order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Third order</a:t>
            </a:r>
            <a:r>
              <a:rPr lang="en-GB" dirty="0" smtClean="0"/>
              <a:t>: Demographic changes change age composition and that indirectly affects outcomes</a:t>
            </a:r>
          </a:p>
          <a:p>
            <a:r>
              <a:rPr lang="en-GB" dirty="0" smtClean="0"/>
              <a:t>1-Higher fertility or lower mortality for 20 years=2-more young adults needing work = 3-unemployment, grievance and idleness = rise in protest or insurrection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Demography and Ethnic Conflict: Northern Ireland</a:t>
            </a:r>
          </a:p>
        </p:txBody>
      </p:sp>
      <p:sp>
        <p:nvSpPr>
          <p:cNvPr id="32772" name="Rectangle 102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fontAlgn="t"/>
            <a:r>
              <a:rPr lang="en-GB" sz="2400" b="1"/>
              <a:t>"The basic fear of Protestants in Northern Ireland is that they will be outbred by the Roman Catholics. It is as simple as that."  - Terence O’ Neill, Unionist PM of Northern Ireland after resigning, 1969</a:t>
            </a:r>
          </a:p>
          <a:p>
            <a:endParaRPr lang="en-GB" sz="2400"/>
          </a:p>
        </p:txBody>
      </p:sp>
      <p:pic>
        <p:nvPicPr>
          <p:cNvPr id="32774" name="Picture 1030" descr="C:\1- work on road\oneill_terence.jp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93775" y="1981200"/>
            <a:ext cx="3194050" cy="4114800"/>
          </a:xfrm>
          <a:noFill/>
          <a:ln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Four steps upstream?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Catholic </a:t>
            </a:r>
            <a:r>
              <a:rPr lang="en-GB" dirty="0" smtClean="0"/>
              <a:t>fertility &amp; growth</a:t>
            </a:r>
          </a:p>
          <a:p>
            <a:r>
              <a:rPr lang="en-GB" dirty="0" smtClean="0"/>
              <a:t>Protestant fear</a:t>
            </a:r>
          </a:p>
          <a:p>
            <a:r>
              <a:rPr lang="en-GB" dirty="0" smtClean="0"/>
              <a:t>Stalled reform</a:t>
            </a:r>
          </a:p>
          <a:p>
            <a:r>
              <a:rPr lang="en-GB" dirty="0" smtClean="0"/>
              <a:t>Catholic violence</a:t>
            </a:r>
          </a:p>
          <a:p>
            <a:r>
              <a:rPr lang="en-GB" dirty="0" smtClean="0"/>
              <a:t>Protestant retaliation</a:t>
            </a:r>
            <a:endParaRPr lang="en-GB" dirty="0"/>
          </a:p>
          <a:p>
            <a:endParaRPr lang="en-GB" dirty="0"/>
          </a:p>
        </p:txBody>
      </p:sp>
      <p:pic>
        <p:nvPicPr>
          <p:cNvPr id="7" name="Content Placeholder 6" descr="bloody sunday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2490057"/>
            <a:ext cx="4038600" cy="2746248"/>
          </a:xfrm>
        </p:spPr>
      </p:pic>
      <p:sp>
        <p:nvSpPr>
          <p:cNvPr id="8" name="Right Arrow 7"/>
          <p:cNvSpPr/>
          <p:nvPr/>
        </p:nvSpPr>
        <p:spPr>
          <a:xfrm>
            <a:off x="3419872" y="3573016"/>
            <a:ext cx="504056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8"/>
          <p:cNvSpPr/>
          <p:nvPr/>
        </p:nvSpPr>
        <p:spPr>
          <a:xfrm>
            <a:off x="2051720" y="2132856"/>
            <a:ext cx="504056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Arrow 9"/>
          <p:cNvSpPr/>
          <p:nvPr/>
        </p:nvSpPr>
        <p:spPr>
          <a:xfrm>
            <a:off x="3131840" y="2636912"/>
            <a:ext cx="504056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ight Arrow 11"/>
          <p:cNvSpPr/>
          <p:nvPr/>
        </p:nvSpPr>
        <p:spPr>
          <a:xfrm>
            <a:off x="3059832" y="3140968"/>
            <a:ext cx="504056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1-Data\1-1-work\2-Teaching\Graphics\world_population_1050_to_205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981075"/>
            <a:ext cx="8610600" cy="587692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91680" y="332656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                    Why Now?</a:t>
            </a:r>
            <a:endParaRPr lang="en-GB" sz="32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Now?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Speed of Change (Transition, Urbanization, Migration)</a:t>
            </a:r>
          </a:p>
          <a:p>
            <a:r>
              <a:rPr lang="en-GB" dirty="0" smtClean="0"/>
              <a:t>Unevenness of change</a:t>
            </a:r>
          </a:p>
          <a:p>
            <a:r>
              <a:rPr lang="en-GB" dirty="0" smtClean="0"/>
              <a:t>Globalisation</a:t>
            </a:r>
          </a:p>
          <a:p>
            <a:r>
              <a:rPr lang="en-GB" dirty="0" smtClean="0"/>
              <a:t>Democratisation**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Fertility_rate_world_map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28775"/>
            <a:ext cx="8785225" cy="4067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9222" name="Text Box 10"/>
          <p:cNvSpPr txBox="1">
            <a:spLocks noChangeArrowheads="1"/>
          </p:cNvSpPr>
          <p:nvPr/>
        </p:nvSpPr>
        <p:spPr bwMode="auto">
          <a:xfrm>
            <a:off x="1619250" y="115888"/>
            <a:ext cx="576103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/>
              <a:t>Total </a:t>
            </a:r>
            <a:r>
              <a:rPr lang="en-US" sz="3200" b="1" dirty="0"/>
              <a:t>Fertility Rates by Country, 2008</a:t>
            </a:r>
          </a:p>
        </p:txBody>
      </p:sp>
      <p:sp>
        <p:nvSpPr>
          <p:cNvPr id="9223" name="Text Box 11"/>
          <p:cNvSpPr txBox="1">
            <a:spLocks noChangeArrowheads="1"/>
          </p:cNvSpPr>
          <p:nvPr/>
        </p:nvSpPr>
        <p:spPr bwMode="auto">
          <a:xfrm>
            <a:off x="395288" y="5876925"/>
            <a:ext cx="3816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Source: CIA World Fact Book 2008</a:t>
            </a:r>
          </a:p>
        </p:txBody>
      </p:sp>
      <p:sp>
        <p:nvSpPr>
          <p:cNvPr id="9224" name="Oval 3"/>
          <p:cNvSpPr>
            <a:spLocks noChangeArrowheads="1"/>
          </p:cNvSpPr>
          <p:nvPr/>
        </p:nvSpPr>
        <p:spPr bwMode="auto">
          <a:xfrm>
            <a:off x="107950" y="3860800"/>
            <a:ext cx="647700" cy="4318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Megatrends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Rise of non-West</a:t>
            </a:r>
          </a:p>
          <a:p>
            <a:r>
              <a:rPr lang="en-GB" dirty="0" smtClean="0"/>
              <a:t>Aging of developed world</a:t>
            </a:r>
          </a:p>
          <a:p>
            <a:r>
              <a:rPr lang="en-GB" dirty="0" smtClean="0"/>
              <a:t>Youth bulge</a:t>
            </a:r>
          </a:p>
          <a:p>
            <a:r>
              <a:rPr lang="en-GB" dirty="0" smtClean="0"/>
              <a:t>Mass urbanization</a:t>
            </a:r>
          </a:p>
          <a:p>
            <a:r>
              <a:rPr lang="en-GB" dirty="0" smtClean="0"/>
              <a:t>Common disease pool?</a:t>
            </a:r>
          </a:p>
          <a:p>
            <a:r>
              <a:rPr lang="en-GB" dirty="0" smtClean="0"/>
              <a:t>Mass migration across political/ethnic boundaries?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Demography: Main Factors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800" dirty="0"/>
              <a:t>Endogenous (Internal) aspects: </a:t>
            </a:r>
            <a:r>
              <a:rPr lang="en-GB" sz="2800" dirty="0" smtClean="0"/>
              <a:t>fertility, </a:t>
            </a:r>
            <a:r>
              <a:rPr lang="en-GB" sz="2800" dirty="0"/>
              <a:t>mortality level (infant mortality, life span) = </a:t>
            </a:r>
            <a:r>
              <a:rPr lang="en-GB" sz="2800" b="1" dirty="0"/>
              <a:t>natural increase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Exogenous (External) aspect: </a:t>
            </a:r>
            <a:r>
              <a:rPr lang="en-GB" sz="2800" b="1" dirty="0"/>
              <a:t>net migration</a:t>
            </a:r>
            <a:r>
              <a:rPr lang="en-GB" sz="2800" dirty="0"/>
              <a:t> = immigration - emigration. </a:t>
            </a:r>
            <a:endParaRPr lang="en-GB" sz="28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Age structure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Mathematical formulas link age structure, fertility, mortality, migration, and population growth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TFR – total fertility rate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Demography is the mechanism behind the natural selection process in the evolution of populations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GB" sz="4000" smtClean="0"/>
              <a:t/>
            </a:r>
            <a:br>
              <a:rPr lang="en-GB" sz="4000" smtClean="0"/>
            </a:br>
            <a:r>
              <a:rPr lang="en-GB" sz="4000" smtClean="0"/>
              <a:t>Demographic Transition</a:t>
            </a:r>
            <a:br>
              <a:rPr lang="en-GB" sz="4000" smtClean="0"/>
            </a:br>
            <a:endParaRPr lang="en-GB" sz="4000" smtClean="0"/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0" y="1557338"/>
            <a:ext cx="4427538" cy="4752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smtClean="0"/>
              <a:t>Begins in Europe in late 18</a:t>
            </a:r>
            <a:r>
              <a:rPr lang="en-GB" sz="2800" baseline="30000" smtClean="0"/>
              <a:t>th</a:t>
            </a:r>
            <a:r>
              <a:rPr lang="en-GB" sz="2800" smtClean="0"/>
              <a:t> c.</a:t>
            </a:r>
          </a:p>
          <a:p>
            <a:pPr>
              <a:lnSpc>
                <a:spcPct val="90000"/>
              </a:lnSpc>
            </a:pPr>
            <a:r>
              <a:rPr lang="en-GB" sz="2800" smtClean="0"/>
              <a:t>Spreads to much of the rest of the world in 20</a:t>
            </a:r>
            <a:r>
              <a:rPr lang="en-GB" sz="2800" baseline="30000" smtClean="0"/>
              <a:t>th</a:t>
            </a:r>
            <a:r>
              <a:rPr lang="en-GB" sz="2800" smtClean="0"/>
              <a:t> c</a:t>
            </a:r>
          </a:p>
          <a:p>
            <a:pPr>
              <a:lnSpc>
                <a:spcPct val="90000"/>
              </a:lnSpc>
            </a:pPr>
            <a:r>
              <a:rPr lang="en-GB" sz="2800" smtClean="0"/>
              <a:t>TFR below 2.1 in most of East Asia, Brazil, Kerala, Tunisia, Iran…</a:t>
            </a:r>
          </a:p>
          <a:p>
            <a:pPr>
              <a:lnSpc>
                <a:spcPct val="90000"/>
              </a:lnSpc>
            </a:pPr>
            <a:r>
              <a:rPr lang="en-GB" sz="2800" smtClean="0"/>
              <a:t>World TFR is just 2.55. UN predicts World TFR falling below replacement (2.33) during 2020-2050</a:t>
            </a:r>
            <a:endParaRPr lang="en-US" sz="2800" smtClean="0"/>
          </a:p>
        </p:txBody>
      </p:sp>
      <p:pic>
        <p:nvPicPr>
          <p:cNvPr id="8196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356100" y="1951038"/>
            <a:ext cx="4608513" cy="39592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0"/>
          <p:cNvPicPr>
            <a:picLocks noChangeAspect="1" noChangeArrowheads="1"/>
          </p:cNvPicPr>
          <p:nvPr/>
        </p:nvPicPr>
        <p:blipFill>
          <a:blip r:embed="rId3" cstate="print"/>
          <a:srcRect t="10313" r="52493" b="8438"/>
          <a:stretch>
            <a:fillRect/>
          </a:stretch>
        </p:blipFill>
        <p:spPr bwMode="auto">
          <a:xfrm>
            <a:off x="0" y="188913"/>
            <a:ext cx="4872038" cy="6669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4339" name="Rectangle 16"/>
          <p:cNvSpPr>
            <a:spLocks noGrp="1"/>
          </p:cNvSpPr>
          <p:nvPr>
            <p:ph type="body" sz="half" idx="4294967295"/>
          </p:nvPr>
        </p:nvSpPr>
        <p:spPr>
          <a:xfrm>
            <a:off x="5076825" y="476250"/>
            <a:ext cx="4067175" cy="5649913"/>
          </a:xfrm>
        </p:spPr>
        <p:txBody>
          <a:bodyPr/>
          <a:lstStyle/>
          <a:p>
            <a:r>
              <a:rPr lang="en-US" sz="2800" dirty="0" smtClean="0"/>
              <a:t>A Tale of Two Cities’ Jews: </a:t>
            </a:r>
            <a:r>
              <a:rPr lang="en-US" sz="2800" dirty="0" err="1" smtClean="0"/>
              <a:t>Salford</a:t>
            </a:r>
            <a:r>
              <a:rPr lang="en-US" sz="2800" dirty="0" smtClean="0"/>
              <a:t> v Leeds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Groups: Primordial or Constructed?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Theories of nationalism</a:t>
            </a:r>
          </a:p>
          <a:p>
            <a:r>
              <a:rPr lang="en-GB" dirty="0" smtClean="0"/>
              <a:t>How quickly can group boundaries be constructed, invented?</a:t>
            </a:r>
          </a:p>
          <a:p>
            <a:r>
              <a:rPr lang="en-GB" dirty="0" smtClean="0"/>
              <a:t>Rigidity or flexibility of ethnic boundaries. </a:t>
            </a:r>
          </a:p>
          <a:p>
            <a:pPr lvl="1"/>
            <a:r>
              <a:rPr lang="en-GB" dirty="0" smtClean="0"/>
              <a:t>Varies by type of group: state v ethnic group</a:t>
            </a:r>
          </a:p>
          <a:p>
            <a:pPr lvl="1"/>
            <a:r>
              <a:rPr lang="en-GB" dirty="0" smtClean="0"/>
              <a:t>Varies by location: North India v Caribbean</a:t>
            </a:r>
          </a:p>
          <a:p>
            <a:pPr lvl="1"/>
            <a:r>
              <a:rPr lang="en-GB" dirty="0" smtClean="0"/>
              <a:t>May be rooted in specific traditions concerning boundary maintenance of </a:t>
            </a:r>
            <a:r>
              <a:rPr lang="en-GB" dirty="0" err="1" smtClean="0"/>
              <a:t>patrilineal</a:t>
            </a:r>
            <a:r>
              <a:rPr lang="en-GB" dirty="0" smtClean="0"/>
              <a:t> v matrilineal descent rules (Wimmer)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Demography and </a:t>
            </a:r>
            <a:r>
              <a:rPr lang="en-GB" dirty="0" smtClean="0"/>
              <a:t>Group Conflict</a:t>
            </a:r>
            <a:endParaRPr lang="en-GB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340768"/>
            <a:ext cx="7918648" cy="521243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GB" dirty="0" smtClean="0"/>
              <a:t>Political demography studies unevenness between demographic populations, which correspond – however imperfectly - to political groups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Ethnic groups, regions, nations, civilizations - </a:t>
            </a:r>
            <a:r>
              <a:rPr lang="en-GB" dirty="0"/>
              <a:t>are distinct populations, though not clear where boundaries lie</a:t>
            </a:r>
          </a:p>
          <a:p>
            <a:pPr>
              <a:lnSpc>
                <a:spcPct val="90000"/>
              </a:lnSpc>
            </a:pPr>
            <a:r>
              <a:rPr lang="en-GB" dirty="0"/>
              <a:t>National or ethnic populations are almost never </a:t>
            </a:r>
            <a:r>
              <a:rPr lang="en-GB" i="1" dirty="0"/>
              <a:t>totally</a:t>
            </a:r>
            <a:r>
              <a:rPr lang="en-GB" dirty="0"/>
              <a:t> separate: assimilation and dissimilation can muddy the waters of identity. Ethnic people can change their identity and immigrants can assimilate into a new ethnic identity over generations</a:t>
            </a:r>
          </a:p>
          <a:p>
            <a:pPr>
              <a:lnSpc>
                <a:spcPct val="90000"/>
              </a:lnSpc>
            </a:pPr>
            <a:endParaRPr lang="en-GB" b="1" dirty="0"/>
          </a:p>
          <a:p>
            <a:pPr>
              <a:lnSpc>
                <a:spcPct val="90000"/>
              </a:lnSpc>
            </a:pPr>
            <a:endParaRPr lang="en-GB" dirty="0"/>
          </a:p>
          <a:p>
            <a:pPr>
              <a:lnSpc>
                <a:spcPct val="90000"/>
              </a:lnSpc>
            </a:pP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Which Groups?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City, region, ethnic group, nation, religion, civilization</a:t>
            </a:r>
            <a:endParaRPr lang="en-GB" dirty="0"/>
          </a:p>
          <a:p>
            <a:r>
              <a:rPr lang="en-GB" dirty="0" smtClean="0"/>
              <a:t>Ages, Sexes - still constructed (gender, generation)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Pathways from demography to politics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Politics affects, and is affected by, all demographic variables</a:t>
            </a:r>
          </a:p>
          <a:p>
            <a:r>
              <a:rPr lang="en-GB" dirty="0" smtClean="0"/>
              <a:t>Conflict leads to ‘</a:t>
            </a:r>
            <a:r>
              <a:rPr lang="en-GB" dirty="0" err="1" smtClean="0"/>
              <a:t>wombfare</a:t>
            </a:r>
            <a:r>
              <a:rPr lang="en-GB" dirty="0" smtClean="0"/>
              <a:t>’, i.e. Arafat “the womb of the Arab woman” as ultimate weapon OR Jewish celebration of high Orthodox </a:t>
            </a:r>
            <a:r>
              <a:rPr lang="en-GB" dirty="0" err="1" smtClean="0"/>
              <a:t>birthrates</a:t>
            </a:r>
            <a:r>
              <a:rPr lang="en-GB" dirty="0" smtClean="0"/>
              <a:t>; or differential </a:t>
            </a:r>
            <a:r>
              <a:rPr lang="en-GB" dirty="0" err="1" smtClean="0"/>
              <a:t>birthrates</a:t>
            </a:r>
            <a:r>
              <a:rPr lang="en-GB" dirty="0" smtClean="0"/>
              <a:t> lead to conflict</a:t>
            </a:r>
          </a:p>
          <a:p>
            <a:r>
              <a:rPr lang="en-GB" dirty="0" smtClean="0"/>
              <a:t>Often demography works in tandem with other factors, i.e. economic problems, political instability, painful ethnic memories, state fragility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Direct Political Demography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Direct (1</a:t>
            </a:r>
            <a:r>
              <a:rPr lang="en-GB" baseline="30000" dirty="0" smtClean="0"/>
              <a:t>st</a:t>
            </a:r>
            <a:r>
              <a:rPr lang="en-GB" dirty="0" smtClean="0"/>
              <a:t> order): Demographic differences change social composition</a:t>
            </a:r>
          </a:p>
          <a:p>
            <a:r>
              <a:rPr lang="en-GB" dirty="0" smtClean="0"/>
              <a:t>i.e. </a:t>
            </a:r>
            <a:r>
              <a:rPr lang="en-GB" i="1" dirty="0" smtClean="0"/>
              <a:t>Upsurge of Evangelical Protestants in USA; Catholics in N. Ireland; ultra-Orthodox in Israel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12" name="Picture 2" descr="ultraorthodoxUKUSAimage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499992" y="1772816"/>
            <a:ext cx="4346763" cy="3097069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635</Words>
  <Application>Microsoft Office PowerPoint</Application>
  <PresentationFormat>On-screen Show (4:3)</PresentationFormat>
  <Paragraphs>81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Demography, Migration and Power</vt:lpstr>
      <vt:lpstr>Demography: Main Factors</vt:lpstr>
      <vt:lpstr> Demographic Transition </vt:lpstr>
      <vt:lpstr>Slide 4</vt:lpstr>
      <vt:lpstr>Groups: Primordial or Constructed?</vt:lpstr>
      <vt:lpstr>Demography and Group Conflict</vt:lpstr>
      <vt:lpstr>Which Groups?</vt:lpstr>
      <vt:lpstr>Pathways from demography to politics</vt:lpstr>
      <vt:lpstr>Direct Political Demography</vt:lpstr>
      <vt:lpstr>Second Order Change</vt:lpstr>
      <vt:lpstr>Third Order</vt:lpstr>
      <vt:lpstr>Demography and Ethnic Conflict: Northern Ireland</vt:lpstr>
      <vt:lpstr>Four steps upstream?</vt:lpstr>
      <vt:lpstr>Slide 14</vt:lpstr>
      <vt:lpstr>Why Now?</vt:lpstr>
      <vt:lpstr>Slide 16</vt:lpstr>
      <vt:lpstr>Megatrends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Frances Warburton</dc:creator>
  <cp:lastModifiedBy>Frances Warburton</cp:lastModifiedBy>
  <cp:revision>16</cp:revision>
  <dcterms:created xsi:type="dcterms:W3CDTF">2014-09-22T16:08:21Z</dcterms:created>
  <dcterms:modified xsi:type="dcterms:W3CDTF">2014-09-24T17:01:33Z</dcterms:modified>
</cp:coreProperties>
</file>