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80" r:id="rId5"/>
    <p:sldId id="287" r:id="rId6"/>
    <p:sldId id="286" r:id="rId7"/>
    <p:sldId id="278" r:id="rId8"/>
    <p:sldId id="277" r:id="rId9"/>
    <p:sldId id="279" r:id="rId10"/>
    <p:sldId id="295" r:id="rId11"/>
    <p:sldId id="283" r:id="rId12"/>
    <p:sldId id="284" r:id="rId13"/>
    <p:sldId id="281" r:id="rId14"/>
    <p:sldId id="282" r:id="rId15"/>
    <p:sldId id="285" r:id="rId16"/>
    <p:sldId id="306" r:id="rId17"/>
    <p:sldId id="288" r:id="rId18"/>
    <p:sldId id="293" r:id="rId19"/>
    <p:sldId id="294" r:id="rId20"/>
    <p:sldId id="292" r:id="rId21"/>
    <p:sldId id="289" r:id="rId22"/>
    <p:sldId id="262" r:id="rId23"/>
    <p:sldId id="263" r:id="rId24"/>
    <p:sldId id="266" r:id="rId25"/>
    <p:sldId id="276" r:id="rId26"/>
    <p:sldId id="267" r:id="rId27"/>
    <p:sldId id="290" r:id="rId28"/>
    <p:sldId id="303" r:id="rId29"/>
    <p:sldId id="305" r:id="rId30"/>
    <p:sldId id="259" r:id="rId31"/>
    <p:sldId id="301" r:id="rId32"/>
    <p:sldId id="260" r:id="rId33"/>
    <p:sldId id="274" r:id="rId34"/>
    <p:sldId id="261" r:id="rId35"/>
    <p:sldId id="264" r:id="rId36"/>
    <p:sldId id="30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2282F-2785-4F3B-8624-3AB19E930592}" type="datetimeFigureOut">
              <a:rPr lang="en-GB" smtClean="0"/>
              <a:pPr/>
              <a:t>02/02/2015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A7490C-7F40-4B0D-9B96-8BBBEB987B8A}"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2FAE62-8226-4068-BD97-E66B81F243A7}"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2FAE62-8226-4068-BD97-E66B81F243A7}"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36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7A7490C-7F40-4B0D-9B96-8BBBEB987B8A}"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08DBE1-292B-4D24-B84F-EF107869A00F}" type="datetimeFigureOut">
              <a:rPr lang="en-GB" smtClean="0"/>
              <a:pPr/>
              <a:t>02/02/2015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71D1F9-9E30-4979-A7E2-23640865CA9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08DBE1-292B-4D24-B84F-EF107869A00F}" type="datetimeFigureOut">
              <a:rPr lang="en-GB" smtClean="0"/>
              <a:pPr/>
              <a:t>02/02/2015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71D1F9-9E30-4979-A7E2-23640865CA9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08DBE1-292B-4D24-B84F-EF107869A00F}" type="datetimeFigureOut">
              <a:rPr lang="en-GB" smtClean="0"/>
              <a:pPr/>
              <a:t>02/02/2015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71D1F9-9E30-4979-A7E2-23640865CA9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08DBE1-292B-4D24-B84F-EF107869A00F}" type="datetimeFigureOut">
              <a:rPr lang="en-GB" smtClean="0"/>
              <a:pPr/>
              <a:t>02/02/2015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71D1F9-9E30-4979-A7E2-23640865CA9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08DBE1-292B-4D24-B84F-EF107869A00F}" type="datetimeFigureOut">
              <a:rPr lang="en-GB" smtClean="0"/>
              <a:pPr/>
              <a:t>02/02/2015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71D1F9-9E30-4979-A7E2-23640865CA9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08DBE1-292B-4D24-B84F-EF107869A00F}" type="datetimeFigureOut">
              <a:rPr lang="en-GB" smtClean="0"/>
              <a:pPr/>
              <a:t>02/02/2015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71D1F9-9E30-4979-A7E2-23640865CA9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08DBE1-292B-4D24-B84F-EF107869A00F}" type="datetimeFigureOut">
              <a:rPr lang="en-GB" smtClean="0"/>
              <a:pPr/>
              <a:t>02/02/2015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71D1F9-9E30-4979-A7E2-23640865CA9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08DBE1-292B-4D24-B84F-EF107869A00F}" type="datetimeFigureOut">
              <a:rPr lang="en-GB" smtClean="0"/>
              <a:pPr/>
              <a:t>02/02/2015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71D1F9-9E30-4979-A7E2-23640865CA9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8DBE1-292B-4D24-B84F-EF107869A00F}" type="datetimeFigureOut">
              <a:rPr lang="en-GB" smtClean="0"/>
              <a:pPr/>
              <a:t>02/02/2015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71D1F9-9E30-4979-A7E2-23640865CA9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8DBE1-292B-4D24-B84F-EF107869A00F}" type="datetimeFigureOut">
              <a:rPr lang="en-GB" smtClean="0"/>
              <a:pPr/>
              <a:t>02/02/2015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71D1F9-9E30-4979-A7E2-23640865CA9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08DBE1-292B-4D24-B84F-EF107869A00F}" type="datetimeFigureOut">
              <a:rPr lang="en-GB" smtClean="0"/>
              <a:pPr/>
              <a:t>02/02/2015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71D1F9-9E30-4979-A7E2-23640865CA9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8DBE1-292B-4D24-B84F-EF107869A00F}" type="datetimeFigureOut">
              <a:rPr lang="en-GB" smtClean="0"/>
              <a:pPr/>
              <a:t>02/02/2015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71D1F9-9E30-4979-A7E2-23640865CA9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gif"/></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Decline of Violence in Human History?</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GB" dirty="0" smtClean="0"/>
              <a:t>Peaceful Primitives?</a:t>
            </a:r>
            <a:endParaRPr lang="en-GB" dirty="0"/>
          </a:p>
        </p:txBody>
      </p:sp>
      <p:pic>
        <p:nvPicPr>
          <p:cNvPr id="5" name="Content Placeholder 4" descr="deaths.png"/>
          <p:cNvPicPr>
            <a:picLocks noGrp="1" noChangeAspect="1"/>
          </p:cNvPicPr>
          <p:nvPr>
            <p:ph sz="half" idx="4294967295"/>
          </p:nvPr>
        </p:nvPicPr>
        <p:blipFill>
          <a:blip r:embed="rId3" cstate="print"/>
          <a:stretch>
            <a:fillRect/>
          </a:stretch>
        </p:blipFill>
        <p:spPr>
          <a:xfrm>
            <a:off x="0" y="1279525"/>
            <a:ext cx="7210425" cy="53848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Leviathan</a:t>
            </a:r>
            <a:endParaRPr lang="en-GB" dirty="0"/>
          </a:p>
        </p:txBody>
      </p:sp>
      <p:sp>
        <p:nvSpPr>
          <p:cNvPr id="3" name="Content Placeholder 2"/>
          <p:cNvSpPr>
            <a:spLocks noGrp="1"/>
          </p:cNvSpPr>
          <p:nvPr>
            <p:ph sz="half" idx="1"/>
          </p:nvPr>
        </p:nvSpPr>
        <p:spPr>
          <a:xfrm>
            <a:off x="251520" y="1268760"/>
            <a:ext cx="4464496" cy="5400600"/>
          </a:xfrm>
        </p:spPr>
        <p:txBody>
          <a:bodyPr>
            <a:normAutofit/>
          </a:bodyPr>
          <a:lstStyle/>
          <a:p>
            <a:r>
              <a:rPr lang="en-GB" dirty="0" smtClean="0"/>
              <a:t>Monopoly of violence</a:t>
            </a:r>
          </a:p>
          <a:p>
            <a:r>
              <a:rPr lang="en-GB" dirty="0" smtClean="0"/>
              <a:t>Stamping out cycle of vendettas</a:t>
            </a:r>
          </a:p>
          <a:p>
            <a:r>
              <a:rPr lang="en-GB" dirty="0" smtClean="0"/>
              <a:t>Pinker argues secure environment interacts with our brain regions to reduce likelihood of violence</a:t>
            </a:r>
          </a:p>
          <a:p>
            <a:r>
              <a:rPr lang="en-US" dirty="0" smtClean="0"/>
              <a:t>“Dominance an adaptation to anarchy” - once Leviathan in, anarchy out</a:t>
            </a:r>
            <a:endParaRPr lang="en-GB" dirty="0" smtClean="0"/>
          </a:p>
          <a:p>
            <a:endParaRPr lang="en-GB" dirty="0"/>
          </a:p>
        </p:txBody>
      </p:sp>
      <p:pic>
        <p:nvPicPr>
          <p:cNvPr id="5" name="Content Placeholder 4" descr="roman empire.JPG"/>
          <p:cNvPicPr>
            <a:picLocks noGrp="1" noChangeAspect="1"/>
          </p:cNvPicPr>
          <p:nvPr>
            <p:ph sz="half" idx="2"/>
          </p:nvPr>
        </p:nvPicPr>
        <p:blipFill>
          <a:blip r:embed="rId3" cstate="print"/>
          <a:stretch>
            <a:fillRect/>
          </a:stretch>
        </p:blipFill>
        <p:spPr>
          <a:xfrm>
            <a:off x="4648200" y="2204864"/>
            <a:ext cx="4501750" cy="300724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a:xfrm>
            <a:off x="457200" y="1600200"/>
            <a:ext cx="4186808" cy="4925144"/>
          </a:xfrm>
        </p:spPr>
        <p:txBody>
          <a:bodyPr>
            <a:normAutofit fontScale="92500"/>
          </a:bodyPr>
          <a:lstStyle/>
          <a:p>
            <a:r>
              <a:rPr lang="en-GB" dirty="0" smtClean="0"/>
              <a:t>State leads to drastic cuts in rate of violence</a:t>
            </a:r>
          </a:p>
          <a:p>
            <a:r>
              <a:rPr lang="en-GB" dirty="0" smtClean="0"/>
              <a:t>Less chance of random violence</a:t>
            </a:r>
          </a:p>
          <a:p>
            <a:r>
              <a:rPr lang="en-GB" dirty="0" smtClean="0"/>
              <a:t>Pre emptive violence less necessary</a:t>
            </a:r>
          </a:p>
          <a:p>
            <a:r>
              <a:rPr lang="en-GB" dirty="0" smtClean="0"/>
              <a:t>Pockets of anarchy in wild regions or down social scale</a:t>
            </a:r>
          </a:p>
          <a:p>
            <a:r>
              <a:rPr lang="en-GB" dirty="0" smtClean="0"/>
              <a:t>Still, does not address state cruelty and violence</a:t>
            </a:r>
          </a:p>
          <a:p>
            <a:endParaRPr lang="en-GB" dirty="0"/>
          </a:p>
        </p:txBody>
      </p:sp>
      <p:pic>
        <p:nvPicPr>
          <p:cNvPr id="5" name="Content Placeholder 4" descr="colosseum.jpg"/>
          <p:cNvPicPr>
            <a:picLocks noGrp="1" noChangeAspect="1"/>
          </p:cNvPicPr>
          <p:nvPr>
            <p:ph sz="half" idx="2"/>
          </p:nvPr>
        </p:nvPicPr>
        <p:blipFill>
          <a:blip r:embed="rId3" cstate="print"/>
          <a:stretch>
            <a:fillRect/>
          </a:stretch>
        </p:blipFill>
        <p:spPr>
          <a:xfrm>
            <a:off x="4648200" y="2550636"/>
            <a:ext cx="4038600" cy="262509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Civilising Process</a:t>
            </a:r>
            <a:endParaRPr lang="en-GB" dirty="0"/>
          </a:p>
        </p:txBody>
      </p:sp>
      <p:sp>
        <p:nvSpPr>
          <p:cNvPr id="3" name="Content Placeholder 2"/>
          <p:cNvSpPr>
            <a:spLocks noGrp="1"/>
          </p:cNvSpPr>
          <p:nvPr>
            <p:ph sz="half" idx="1"/>
          </p:nvPr>
        </p:nvSpPr>
        <p:spPr>
          <a:xfrm>
            <a:off x="179512" y="1412776"/>
            <a:ext cx="4392488" cy="5112568"/>
          </a:xfrm>
        </p:spPr>
        <p:txBody>
          <a:bodyPr>
            <a:normAutofit fontScale="92500" lnSpcReduction="10000"/>
          </a:bodyPr>
          <a:lstStyle/>
          <a:p>
            <a:r>
              <a:rPr lang="en-GB" dirty="0" smtClean="0"/>
              <a:t>Norbert Elias’ term</a:t>
            </a:r>
          </a:p>
          <a:p>
            <a:r>
              <a:rPr lang="en-GB" dirty="0" smtClean="0"/>
              <a:t>Conquerors in dark ages lacked reading, manners</a:t>
            </a:r>
          </a:p>
          <a:p>
            <a:r>
              <a:rPr lang="en-GB" dirty="0" smtClean="0"/>
              <a:t>Knights </a:t>
            </a:r>
            <a:r>
              <a:rPr lang="en-GB" dirty="0" err="1" smtClean="0"/>
              <a:t>mosly</a:t>
            </a:r>
            <a:r>
              <a:rPr lang="en-GB" dirty="0" smtClean="0"/>
              <a:t> marauders. raided each others’ peasants and livestock</a:t>
            </a:r>
          </a:p>
          <a:p>
            <a:r>
              <a:rPr lang="en-GB" dirty="0" smtClean="0"/>
              <a:t>Warlords in sea of anarchy</a:t>
            </a:r>
          </a:p>
          <a:p>
            <a:r>
              <a:rPr lang="en-GB" dirty="0" err="1" smtClean="0"/>
              <a:t>Bloodsports</a:t>
            </a:r>
            <a:endParaRPr lang="en-GB" dirty="0" smtClean="0"/>
          </a:p>
          <a:p>
            <a:r>
              <a:rPr lang="en-GB" dirty="0" smtClean="0"/>
              <a:t>Cruel punishments</a:t>
            </a:r>
          </a:p>
          <a:p>
            <a:r>
              <a:rPr lang="en-GB" dirty="0" smtClean="0"/>
              <a:t>Casual violence in Greek Myths,  Old Testament, bit less in bible</a:t>
            </a:r>
          </a:p>
          <a:p>
            <a:endParaRPr lang="en-GB" dirty="0" smtClean="0"/>
          </a:p>
          <a:p>
            <a:endParaRPr lang="en-GB" dirty="0"/>
          </a:p>
        </p:txBody>
      </p:sp>
      <p:pic>
        <p:nvPicPr>
          <p:cNvPr id="5" name="Content Placeholder 4" descr="medieval punish.jpg"/>
          <p:cNvPicPr>
            <a:picLocks noGrp="1" noChangeAspect="1"/>
          </p:cNvPicPr>
          <p:nvPr>
            <p:ph sz="half" idx="2"/>
          </p:nvPr>
        </p:nvPicPr>
        <p:blipFill>
          <a:blip r:embed="rId3" cstate="print"/>
          <a:stretch>
            <a:fillRect/>
          </a:stretch>
        </p:blipFill>
        <p:spPr>
          <a:xfrm>
            <a:off x="4348735" y="2096610"/>
            <a:ext cx="4795265" cy="342062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Civilising Process</a:t>
            </a:r>
            <a:endParaRPr lang="en-GB" dirty="0"/>
          </a:p>
        </p:txBody>
      </p:sp>
      <p:sp>
        <p:nvSpPr>
          <p:cNvPr id="3" name="Content Placeholder 2"/>
          <p:cNvSpPr>
            <a:spLocks noGrp="1"/>
          </p:cNvSpPr>
          <p:nvPr>
            <p:ph sz="half" idx="1"/>
          </p:nvPr>
        </p:nvSpPr>
        <p:spPr>
          <a:xfrm>
            <a:off x="0" y="1196752"/>
            <a:ext cx="4572000" cy="5661248"/>
          </a:xfrm>
        </p:spPr>
        <p:txBody>
          <a:bodyPr>
            <a:normAutofit fontScale="92500" lnSpcReduction="10000"/>
          </a:bodyPr>
          <a:lstStyle/>
          <a:p>
            <a:r>
              <a:rPr lang="en-US" dirty="0" smtClean="0"/>
              <a:t>Violence to some degree caused by weakness of self-control</a:t>
            </a:r>
          </a:p>
          <a:p>
            <a:r>
              <a:rPr lang="en-GB" dirty="0" smtClean="0"/>
              <a:t>Introduction of manners into European courts. Self-control of personal violence</a:t>
            </a:r>
          </a:p>
          <a:p>
            <a:r>
              <a:rPr lang="en-US" dirty="0" smtClean="0"/>
              <a:t>Hazy line between legitimate and illegitimate use of force in </a:t>
            </a:r>
            <a:r>
              <a:rPr lang="en-US" dirty="0" err="1" smtClean="0"/>
              <a:t>premodernity</a:t>
            </a:r>
            <a:endParaRPr lang="en-US" dirty="0" smtClean="0"/>
          </a:p>
          <a:p>
            <a:r>
              <a:rPr lang="en-US" dirty="0" smtClean="0"/>
              <a:t>16</a:t>
            </a:r>
            <a:r>
              <a:rPr lang="en-US" baseline="30000" dirty="0" smtClean="0"/>
              <a:t>th</a:t>
            </a:r>
            <a:r>
              <a:rPr lang="en-US" dirty="0" smtClean="0"/>
              <a:t>-17</a:t>
            </a:r>
            <a:r>
              <a:rPr lang="en-US" baseline="30000" dirty="0" smtClean="0"/>
              <a:t>th</a:t>
            </a:r>
            <a:r>
              <a:rPr lang="en-US" dirty="0" smtClean="0"/>
              <a:t> c </a:t>
            </a:r>
            <a:r>
              <a:rPr lang="en-US" dirty="0" err="1" smtClean="0"/>
              <a:t>professionalisation</a:t>
            </a:r>
            <a:r>
              <a:rPr lang="en-US" dirty="0" smtClean="0"/>
              <a:t> of military. Drill, discipline</a:t>
            </a:r>
          </a:p>
          <a:p>
            <a:r>
              <a:rPr lang="en-US" dirty="0" smtClean="0"/>
              <a:t>Less use of mercenary, vagabonds, plunder</a:t>
            </a:r>
          </a:p>
          <a:p>
            <a:r>
              <a:rPr lang="en-US" dirty="0" smtClean="0"/>
              <a:t>Rule of Law</a:t>
            </a:r>
          </a:p>
          <a:p>
            <a:endParaRPr lang="en-GB" dirty="0"/>
          </a:p>
        </p:txBody>
      </p:sp>
      <p:pic>
        <p:nvPicPr>
          <p:cNvPr id="5" name="Content Placeholder 4" descr="courts.jpg"/>
          <p:cNvPicPr>
            <a:picLocks noGrp="1" noChangeAspect="1"/>
          </p:cNvPicPr>
          <p:nvPr>
            <p:ph sz="half" idx="2"/>
          </p:nvPr>
        </p:nvPicPr>
        <p:blipFill>
          <a:blip r:embed="rId3" cstate="print"/>
          <a:stretch>
            <a:fillRect/>
          </a:stretch>
        </p:blipFill>
        <p:spPr>
          <a:xfrm>
            <a:off x="4499992" y="2195334"/>
            <a:ext cx="4644008" cy="3127597"/>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Commerce</a:t>
            </a:r>
            <a:endParaRPr lang="en-GB" dirty="0"/>
          </a:p>
        </p:txBody>
      </p:sp>
      <p:sp>
        <p:nvSpPr>
          <p:cNvPr id="6" name="Content Placeholder 5"/>
          <p:cNvSpPr>
            <a:spLocks noGrp="1"/>
          </p:cNvSpPr>
          <p:nvPr>
            <p:ph sz="half" idx="1"/>
          </p:nvPr>
        </p:nvSpPr>
        <p:spPr>
          <a:xfrm>
            <a:off x="179512" y="1268760"/>
            <a:ext cx="8784976" cy="5400600"/>
          </a:xfrm>
        </p:spPr>
        <p:txBody>
          <a:bodyPr>
            <a:normAutofit/>
          </a:bodyPr>
          <a:lstStyle/>
          <a:p>
            <a:r>
              <a:rPr lang="en-US" dirty="0" smtClean="0"/>
              <a:t>Lay behind Kantian cosmopolitanism and Enlightenment views of Smith and others</a:t>
            </a:r>
          </a:p>
          <a:p>
            <a:r>
              <a:rPr lang="en-US" dirty="0" smtClean="0"/>
              <a:t>More to be gained by cooperation than conflict</a:t>
            </a:r>
          </a:p>
          <a:p>
            <a:r>
              <a:rPr lang="en-US" dirty="0" smtClean="0"/>
              <a:t>Peace rather than war is in elites’ self-interest</a:t>
            </a:r>
          </a:p>
          <a:p>
            <a:r>
              <a:rPr lang="en-US" dirty="0" smtClean="0"/>
              <a:t>Free trade rather than mercantilism</a:t>
            </a:r>
          </a:p>
          <a:p>
            <a:r>
              <a:rPr lang="en-US" dirty="0" smtClean="0"/>
              <a:t>Rational rather than intellectual or emotional driver of reduced violence</a:t>
            </a:r>
          </a:p>
          <a:p>
            <a:r>
              <a:rPr lang="en-GB" dirty="0" smtClean="0"/>
              <a:t>Golden arches theory - no two countries with a McDonalds have gone to war, bar Serbia</a:t>
            </a:r>
          </a:p>
          <a:p>
            <a:endParaRPr lang="en-US" dirty="0" smtClean="0"/>
          </a:p>
          <a:p>
            <a:endParaRPr lang="en-GB" dirty="0"/>
          </a:p>
        </p:txBody>
      </p:sp>
      <p:pic>
        <p:nvPicPr>
          <p:cNvPr id="8" name="Content Placeholder 7" descr="mcdonalds.jpg"/>
          <p:cNvPicPr>
            <a:picLocks noGrp="1" noChangeAspect="1"/>
          </p:cNvPicPr>
          <p:nvPr>
            <p:ph sz="half" idx="2"/>
          </p:nvPr>
        </p:nvPicPr>
        <p:blipFill>
          <a:blip r:embed="rId3" cstate="print"/>
          <a:srcRect r="12836" b="24863"/>
          <a:stretch>
            <a:fillRect/>
          </a:stretch>
        </p:blipFill>
        <p:spPr>
          <a:xfrm>
            <a:off x="6804248" y="5445224"/>
            <a:ext cx="996280" cy="639341"/>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Norms Reflected in Casual Violence in </a:t>
            </a:r>
            <a:br>
              <a:rPr lang="en-GB" dirty="0" smtClean="0"/>
            </a:br>
            <a:r>
              <a:rPr lang="en-GB" dirty="0" smtClean="0"/>
              <a:t>early 19</a:t>
            </a:r>
            <a:r>
              <a:rPr lang="en-GB" baseline="30000" dirty="0" smtClean="0"/>
              <a:t>th</a:t>
            </a:r>
            <a:r>
              <a:rPr lang="en-GB" dirty="0" smtClean="0"/>
              <a:t> </a:t>
            </a:r>
            <a:r>
              <a:rPr lang="en-GB" dirty="0" err="1" smtClean="0"/>
              <a:t>c</a:t>
            </a:r>
            <a:r>
              <a:rPr lang="en-GB" dirty="0" smtClean="0"/>
              <a:t> Popular Culture</a:t>
            </a:r>
            <a:endParaRPr lang="en-GB" dirty="0"/>
          </a:p>
        </p:txBody>
      </p:sp>
      <p:sp>
        <p:nvSpPr>
          <p:cNvPr id="3" name="Content Placeholder 2"/>
          <p:cNvSpPr>
            <a:spLocks noGrp="1"/>
          </p:cNvSpPr>
          <p:nvPr>
            <p:ph idx="1"/>
          </p:nvPr>
        </p:nvSpPr>
        <p:spPr>
          <a:xfrm>
            <a:off x="457200" y="1600200"/>
            <a:ext cx="8686800" cy="5257800"/>
          </a:xfrm>
        </p:spPr>
        <p:txBody>
          <a:bodyPr>
            <a:normAutofit fontScale="85000" lnSpcReduction="10000"/>
          </a:bodyPr>
          <a:lstStyle/>
          <a:p>
            <a:r>
              <a:rPr lang="en-GB" dirty="0" smtClean="0"/>
              <a:t>Grimm’s Fairy Tales:</a:t>
            </a:r>
          </a:p>
          <a:p>
            <a:pPr>
              <a:buNone/>
            </a:pPr>
            <a:r>
              <a:rPr lang="en-GB" dirty="0" smtClean="0"/>
              <a:t>A particularly horrific incident occurs in “The Robber Bridegroom,” when some bandits drag a maiden into their underground hideout, force her to drink wine until her heart bursts, rip off her clothes and then hack her body into pieces. …In “Cinderella” the evil stepsisters cut off their toes and heels trying to make the slipper fit and later have their eyes pecked out by doves; in “The Six Swans” an evil mother-in-law is burned at the stake; in “The Goose Maid” a false bride is stripped naked, thrown into a barrel filled with nails and dragged through the streets; and in “Snow White” the wicked queen dies after being forced to dance in red-hot iron shoes. </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Enlightenment/Humanitarianism</a:t>
            </a:r>
            <a:endParaRPr lang="en-GB" dirty="0"/>
          </a:p>
        </p:txBody>
      </p:sp>
      <p:sp>
        <p:nvSpPr>
          <p:cNvPr id="3" name="Content Placeholder 2"/>
          <p:cNvSpPr>
            <a:spLocks noGrp="1"/>
          </p:cNvSpPr>
          <p:nvPr>
            <p:ph idx="1"/>
          </p:nvPr>
        </p:nvSpPr>
        <p:spPr/>
        <p:txBody>
          <a:bodyPr>
            <a:normAutofit lnSpcReduction="10000"/>
          </a:bodyPr>
          <a:lstStyle/>
          <a:p>
            <a:r>
              <a:rPr lang="en-US" dirty="0" smtClean="0"/>
              <a:t>“Line from” Erasmus, Bacon, Hobbes, Spinoza to Locke, Kant, Bentham, Mill, Jefferson</a:t>
            </a:r>
          </a:p>
          <a:p>
            <a:r>
              <a:rPr lang="en-US" dirty="0" smtClean="0"/>
              <a:t>Ideas expose inconsistencies, spread consciousness</a:t>
            </a:r>
          </a:p>
          <a:p>
            <a:r>
              <a:rPr lang="en-US" dirty="0" smtClean="0"/>
              <a:t>Enlarges circle of empathy to those of other families, classes, religions, nations</a:t>
            </a:r>
          </a:p>
          <a:p>
            <a:r>
              <a:rPr lang="en-US" dirty="0" smtClean="0"/>
              <a:t>19th c horse protections extend to cats and dogs.  Humanitarianism and romanticism</a:t>
            </a:r>
          </a:p>
          <a:p>
            <a:r>
              <a:rPr lang="en-US" dirty="0" smtClean="0"/>
              <a:t>Novel/fiction spreads empathy</a:t>
            </a:r>
          </a:p>
          <a:p>
            <a:endParaRPr lang="en-GB" dirty="0" smtClean="0"/>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descr="C:\Users\E\AppData\Local\Microsoft\Windows\Temporary Internet Files\Content.Outlook\PM5WKRIC\IMG_330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Post-1945</a:t>
            </a:r>
            <a:endParaRPr lang="en-GB" dirty="0"/>
          </a:p>
        </p:txBody>
      </p:sp>
      <p:sp>
        <p:nvSpPr>
          <p:cNvPr id="3" name="Content Placeholder 2"/>
          <p:cNvSpPr>
            <a:spLocks noGrp="1"/>
          </p:cNvSpPr>
          <p:nvPr>
            <p:ph idx="1"/>
          </p:nvPr>
        </p:nvSpPr>
        <p:spPr/>
        <p:txBody>
          <a:bodyPr/>
          <a:lstStyle/>
          <a:p>
            <a:r>
              <a:rPr lang="en-GB" dirty="0" smtClean="0"/>
              <a:t>International state system able to seemingly contain interstate war after 1945</a:t>
            </a:r>
          </a:p>
          <a:p>
            <a:r>
              <a:rPr lang="en-GB" dirty="0" smtClean="0"/>
              <a:t>Over 90% of wars are internal wars</a:t>
            </a:r>
          </a:p>
          <a:p>
            <a:r>
              <a:rPr lang="en-GB" dirty="0" smtClean="0"/>
              <a:t>Decline in interstate, but rise in intra-state, war</a:t>
            </a:r>
          </a:p>
          <a:p>
            <a:r>
              <a:rPr lang="en-GB" dirty="0" err="1" smtClean="0"/>
              <a:t>Postcolonialism</a:t>
            </a:r>
            <a:r>
              <a:rPr lang="en-GB" dirty="0" smtClean="0"/>
              <a:t> and Cold War accentuate civil war</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etter angels.jpg"/>
          <p:cNvPicPr>
            <a:picLocks noGrp="1" noChangeAspect="1"/>
          </p:cNvPicPr>
          <p:nvPr>
            <p:ph sz="half" idx="4294967295"/>
          </p:nvPr>
        </p:nvPicPr>
        <p:blipFill>
          <a:blip r:embed="rId3" cstate="print"/>
          <a:stretch>
            <a:fillRect/>
          </a:stretch>
        </p:blipFill>
        <p:spPr>
          <a:xfrm>
            <a:off x="251520" y="548680"/>
            <a:ext cx="8610600" cy="5805488"/>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Political Uncertainty tied to War</a:t>
            </a:r>
            <a:endParaRPr lang="en-GB" dirty="0"/>
          </a:p>
        </p:txBody>
      </p:sp>
      <p:sp>
        <p:nvSpPr>
          <p:cNvPr id="3" name="Content Placeholder 2"/>
          <p:cNvSpPr>
            <a:spLocks noGrp="1"/>
          </p:cNvSpPr>
          <p:nvPr>
            <p:ph idx="1"/>
          </p:nvPr>
        </p:nvSpPr>
        <p:spPr/>
        <p:txBody>
          <a:bodyPr/>
          <a:lstStyle/>
          <a:p>
            <a:endParaRPr lang="en-GB"/>
          </a:p>
        </p:txBody>
      </p:sp>
      <p:pic>
        <p:nvPicPr>
          <p:cNvPr id="6146" name="Picture 2" descr="C:\Users\E\AppData\Local\Microsoft\Windows\Temporary Internet Files\Content.Outlook\PM5WKRIC\IMG_3303.JPG"/>
          <p:cNvPicPr>
            <a:picLocks noChangeAspect="1" noChangeArrowheads="1"/>
          </p:cNvPicPr>
          <p:nvPr/>
        </p:nvPicPr>
        <p:blipFill>
          <a:blip r:embed="rId3" cstate="print"/>
          <a:srcRect t="11151" r="2401" b="34250"/>
          <a:stretch>
            <a:fillRect/>
          </a:stretch>
        </p:blipFill>
        <p:spPr bwMode="auto">
          <a:xfrm>
            <a:off x="467544" y="1556792"/>
            <a:ext cx="6912768" cy="515620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Democratic Peace?</a:t>
            </a:r>
            <a:endParaRPr lang="en-GB" dirty="0"/>
          </a:p>
        </p:txBody>
      </p:sp>
      <p:sp>
        <p:nvSpPr>
          <p:cNvPr id="3" name="Content Placeholder 2"/>
          <p:cNvSpPr>
            <a:spLocks noGrp="1"/>
          </p:cNvSpPr>
          <p:nvPr>
            <p:ph idx="1"/>
          </p:nvPr>
        </p:nvSpPr>
        <p:spPr/>
        <p:txBody>
          <a:bodyPr/>
          <a:lstStyle/>
          <a:p>
            <a:r>
              <a:rPr lang="en-GB" dirty="0" smtClean="0"/>
              <a:t>Idea that two democracies have not gone to war against each other (not quite accurate)</a:t>
            </a:r>
          </a:p>
          <a:p>
            <a:r>
              <a:rPr lang="en-GB" dirty="0" smtClean="0"/>
              <a:t>Democracies require more deliberation before going to war, greater public support and consideration of cost</a:t>
            </a:r>
          </a:p>
          <a:p>
            <a:r>
              <a:rPr lang="en-GB" dirty="0" smtClean="0"/>
              <a:t>Some contend that illiberal democracies (</a:t>
            </a:r>
            <a:r>
              <a:rPr lang="en-GB" dirty="0" err="1" smtClean="0"/>
              <a:t>anocracies</a:t>
            </a:r>
            <a:r>
              <a:rPr lang="en-GB" dirty="0" smtClean="0"/>
              <a:t>) are actually MORE conducive to war</a:t>
            </a:r>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print"/>
          <a:srcRect/>
          <a:stretch>
            <a:fillRect/>
          </a:stretch>
        </p:blipFill>
        <p:spPr bwMode="auto">
          <a:xfrm>
            <a:off x="0" y="990600"/>
            <a:ext cx="9144000" cy="4840288"/>
          </a:xfrm>
          <a:prstGeom prst="rect">
            <a:avLst/>
          </a:prstGeom>
          <a:noFill/>
          <a:ln w="9525">
            <a:solidFill>
              <a:srgbClr val="000000"/>
            </a:solidFill>
            <a:miter lim="800000"/>
            <a:headEnd/>
            <a:tailEnd/>
          </a:ln>
          <a:effectLst/>
        </p:spPr>
      </p:pic>
      <p:sp>
        <p:nvSpPr>
          <p:cNvPr id="3" name="TextBox 2"/>
          <p:cNvSpPr txBox="1"/>
          <p:nvPr/>
        </p:nvSpPr>
        <p:spPr>
          <a:xfrm>
            <a:off x="683568" y="0"/>
            <a:ext cx="8208912" cy="523220"/>
          </a:xfrm>
          <a:prstGeom prst="rect">
            <a:avLst/>
          </a:prstGeom>
          <a:noFill/>
        </p:spPr>
        <p:txBody>
          <a:bodyPr wrap="square" rtlCol="0">
            <a:spAutoFit/>
          </a:bodyPr>
          <a:lstStyle/>
          <a:p>
            <a:r>
              <a:rPr lang="en-GB" sz="2800" dirty="0" smtClean="0"/>
              <a:t>Uncertainties  around the end of the Cold War</a:t>
            </a:r>
            <a:endParaRPr lang="en-GB"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cstate="print"/>
          <a:srcRect/>
          <a:stretch>
            <a:fillRect/>
          </a:stretch>
        </p:blipFill>
        <p:spPr bwMode="auto">
          <a:xfrm>
            <a:off x="0" y="838200"/>
            <a:ext cx="9144000" cy="4830763"/>
          </a:xfrm>
          <a:prstGeom prst="rect">
            <a:avLst/>
          </a:prstGeom>
          <a:noFill/>
          <a:ln w="9525">
            <a:solidFill>
              <a:schemeClr val="tx1"/>
            </a:solidFill>
            <a:miter lim="800000"/>
            <a:headEnd/>
            <a:tailEnd/>
          </a:ln>
          <a:effectLst/>
        </p:spPr>
      </p:pic>
      <p:sp>
        <p:nvSpPr>
          <p:cNvPr id="3" name="TextBox 2"/>
          <p:cNvSpPr txBox="1"/>
          <p:nvPr/>
        </p:nvSpPr>
        <p:spPr>
          <a:xfrm>
            <a:off x="683568" y="0"/>
            <a:ext cx="8208912" cy="523220"/>
          </a:xfrm>
          <a:prstGeom prst="rect">
            <a:avLst/>
          </a:prstGeom>
          <a:noFill/>
        </p:spPr>
        <p:txBody>
          <a:bodyPr wrap="square" rtlCol="0">
            <a:spAutoFit/>
          </a:bodyPr>
          <a:lstStyle/>
          <a:p>
            <a:r>
              <a:rPr lang="en-GB" sz="2800" dirty="0" smtClean="0"/>
              <a:t>Uncertainties  around the end of the Cold War</a:t>
            </a:r>
            <a:endParaRPr lang="en-GB"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Armed-conflict-by-type-jpg.jpg"/>
          <p:cNvPicPr>
            <a:picLocks noGrp="1" noChangeAspect="1"/>
          </p:cNvPicPr>
          <p:nvPr>
            <p:ph sz="half" idx="1"/>
          </p:nvPr>
        </p:nvPicPr>
        <p:blipFill>
          <a:blip r:embed="rId3" cstate="print"/>
          <a:stretch>
            <a:fillRect/>
          </a:stretch>
        </p:blipFill>
        <p:spPr>
          <a:xfrm>
            <a:off x="120013" y="332656"/>
            <a:ext cx="8700459" cy="6525344"/>
          </a:xfrm>
        </p:spPr>
      </p:pic>
      <p:sp>
        <p:nvSpPr>
          <p:cNvPr id="4" name="Content Placeholder 3"/>
          <p:cNvSpPr>
            <a:spLocks noGrp="1"/>
          </p:cNvSpPr>
          <p:nvPr>
            <p:ph sz="half" idx="2"/>
          </p:nvPr>
        </p:nvSpPr>
        <p:spPr/>
        <p:txBody>
          <a:bodyPr/>
          <a:lstStyle/>
          <a:p>
            <a:endParaRPr lang="en-GB"/>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Post-Cold Decline I</a:t>
            </a:r>
            <a:endParaRPr lang="en-GB"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3" cstate="print"/>
          <a:srcRect/>
          <a:stretch>
            <a:fillRect/>
          </a:stretch>
        </p:blipFill>
        <p:spPr bwMode="auto">
          <a:xfrm>
            <a:off x="0" y="1556793"/>
            <a:ext cx="9093800" cy="48344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Content Placeholder 3"/>
          <p:cNvSpPr>
            <a:spLocks noGrp="1"/>
          </p:cNvSpPr>
          <p:nvPr>
            <p:ph sz="half" idx="2"/>
          </p:nvPr>
        </p:nvSpPr>
        <p:spPr/>
        <p:txBody>
          <a:bodyPr/>
          <a:lstStyle/>
          <a:p>
            <a:endParaRPr lang="en-GB"/>
          </a:p>
        </p:txBody>
      </p:sp>
      <p:pic>
        <p:nvPicPr>
          <p:cNvPr id="9" name="Content Placeholder 8" descr="armed conflict_region_2012jpg.jpg"/>
          <p:cNvPicPr>
            <a:picLocks noGrp="1" noChangeAspect="1"/>
          </p:cNvPicPr>
          <p:nvPr>
            <p:ph sz="half" idx="1"/>
          </p:nvPr>
        </p:nvPicPr>
        <p:blipFill>
          <a:blip r:embed="rId3" cstate="print"/>
          <a:stretch>
            <a:fillRect/>
          </a:stretch>
        </p:blipFill>
        <p:spPr>
          <a:xfrm>
            <a:off x="0" y="1347215"/>
            <a:ext cx="9144000" cy="551078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Post-Cold War Decline II</a:t>
            </a:r>
            <a:endParaRPr lang="en-GB" dirty="0"/>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3" cstate="print"/>
          <a:srcRect/>
          <a:stretch>
            <a:fillRect/>
          </a:stretch>
        </p:blipFill>
        <p:spPr bwMode="auto">
          <a:xfrm>
            <a:off x="0" y="1484784"/>
            <a:ext cx="8366639" cy="49588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Private Violence Down – connected?</a:t>
            </a:r>
            <a:endParaRPr lang="en-GB" dirty="0"/>
          </a:p>
        </p:txBody>
      </p:sp>
      <p:pic>
        <p:nvPicPr>
          <p:cNvPr id="5" name="Content Placeholder 4" descr="violentCrime2.jpg"/>
          <p:cNvPicPr>
            <a:picLocks noGrp="1" noChangeAspect="1"/>
          </p:cNvPicPr>
          <p:nvPr>
            <p:ph sz="half" idx="1"/>
          </p:nvPr>
        </p:nvPicPr>
        <p:blipFill>
          <a:blip r:embed="rId3" cstate="print"/>
          <a:stretch>
            <a:fillRect/>
          </a:stretch>
        </p:blipFill>
        <p:spPr>
          <a:xfrm>
            <a:off x="0" y="1340768"/>
            <a:ext cx="4502488" cy="2484585"/>
          </a:xfrm>
        </p:spPr>
      </p:pic>
      <p:pic>
        <p:nvPicPr>
          <p:cNvPr id="6" name="Content Placeholder 5" descr="fall_in_crime_england_wales_624v2.gif"/>
          <p:cNvPicPr>
            <a:picLocks noGrp="1" noChangeAspect="1"/>
          </p:cNvPicPr>
          <p:nvPr>
            <p:ph sz="half" idx="2"/>
          </p:nvPr>
        </p:nvPicPr>
        <p:blipFill>
          <a:blip r:embed="rId4" cstate="print"/>
          <a:stretch>
            <a:fillRect/>
          </a:stretch>
        </p:blipFill>
        <p:spPr>
          <a:xfrm>
            <a:off x="4572895" y="1340768"/>
            <a:ext cx="4571105" cy="3384376"/>
          </a:xfrm>
        </p:spPr>
      </p:pic>
      <p:pic>
        <p:nvPicPr>
          <p:cNvPr id="7" name="Picture 2"/>
          <p:cNvPicPr>
            <a:picLocks noChangeAspect="1" noChangeArrowheads="1"/>
          </p:cNvPicPr>
          <p:nvPr/>
        </p:nvPicPr>
        <p:blipFill>
          <a:blip r:embed="rId5" cstate="print"/>
          <a:srcRect/>
          <a:stretch>
            <a:fillRect/>
          </a:stretch>
        </p:blipFill>
        <p:spPr bwMode="auto">
          <a:xfrm>
            <a:off x="0" y="3887294"/>
            <a:ext cx="4320480" cy="29707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Ads as barometer of toleration for violence</a:t>
            </a:r>
            <a:endParaRPr lang="en-GB" dirty="0"/>
          </a:p>
        </p:txBody>
      </p:sp>
      <p:pic>
        <p:nvPicPr>
          <p:cNvPr id="5" name="Content Placeholder 4" descr="men-chas-atlas-swscan10748-copy-4.jpg"/>
          <p:cNvPicPr>
            <a:picLocks noGrp="1" noChangeAspect="1"/>
          </p:cNvPicPr>
          <p:nvPr>
            <p:ph sz="half" idx="1"/>
          </p:nvPr>
        </p:nvPicPr>
        <p:blipFill>
          <a:blip r:embed="rId3" cstate="print"/>
          <a:stretch>
            <a:fillRect/>
          </a:stretch>
        </p:blipFill>
        <p:spPr>
          <a:xfrm>
            <a:off x="225982" y="1988840"/>
            <a:ext cx="4409454" cy="3672408"/>
          </a:xfrm>
        </p:spPr>
      </p:pic>
      <p:sp>
        <p:nvSpPr>
          <p:cNvPr id="4" name="Content Placeholder 3"/>
          <p:cNvSpPr>
            <a:spLocks noGrp="1"/>
          </p:cNvSpPr>
          <p:nvPr>
            <p:ph sz="half" idx="2"/>
          </p:nvPr>
        </p:nvSpPr>
        <p:spPr/>
        <p:txBody>
          <a:bodyPr/>
          <a:lstStyle/>
          <a:p>
            <a:r>
              <a:rPr lang="en-GB" dirty="0" smtClean="0"/>
              <a:t>Advertisements no longer advocate physical violence or domestic violence as was the case as recently as 1940s and 1950s</a:t>
            </a:r>
          </a:p>
          <a:p>
            <a:r>
              <a:rPr lang="en-GB" dirty="0" smtClean="0"/>
              <a:t>Even executions in US have been declining</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7793" t="24040" r="2433" b="44880"/>
          <a:stretch>
            <a:fillRect/>
          </a:stretch>
        </p:blipFill>
        <p:spPr bwMode="auto">
          <a:xfrm>
            <a:off x="0" y="1936358"/>
            <a:ext cx="9144000" cy="1780674"/>
          </a:xfrm>
          <a:prstGeom prst="rect">
            <a:avLst/>
          </a:prstGeom>
          <a:noFill/>
          <a:ln w="9525">
            <a:noFill/>
            <a:miter lim="800000"/>
            <a:headEnd/>
            <a:tailEnd/>
          </a:ln>
        </p:spPr>
      </p:pic>
      <p:sp>
        <p:nvSpPr>
          <p:cNvPr id="3" name="Title 2"/>
          <p:cNvSpPr>
            <a:spLocks noGrp="1"/>
          </p:cNvSpPr>
          <p:nvPr>
            <p:ph type="title"/>
          </p:nvPr>
        </p:nvSpPr>
        <p:spPr/>
        <p:txBody>
          <a:bodyPr/>
          <a:lstStyle/>
          <a:p>
            <a:r>
              <a:rPr lang="en-GB" dirty="0" err="1" smtClean="0"/>
              <a:t>Pinker’s</a:t>
            </a:r>
            <a:r>
              <a:rPr lang="en-GB" dirty="0" smtClean="0"/>
              <a:t> past work</a:t>
            </a:r>
            <a:endParaRPr lang="en-GB" dirty="0"/>
          </a:p>
        </p:txBody>
      </p:sp>
      <p:sp>
        <p:nvSpPr>
          <p:cNvPr id="4" name="TextBox 3"/>
          <p:cNvSpPr txBox="1"/>
          <p:nvPr/>
        </p:nvSpPr>
        <p:spPr>
          <a:xfrm>
            <a:off x="0" y="3861048"/>
            <a:ext cx="9144000" cy="2554545"/>
          </a:xfrm>
          <a:prstGeom prst="rect">
            <a:avLst/>
          </a:prstGeom>
          <a:noFill/>
        </p:spPr>
        <p:txBody>
          <a:bodyPr wrap="square" rtlCol="0">
            <a:spAutoFit/>
          </a:bodyPr>
          <a:lstStyle/>
          <a:p>
            <a:r>
              <a:rPr lang="en-GB" sz="4000" dirty="0" smtClean="0"/>
              <a:t>Pinker, an evolutionary psychologist, makes his name for being on the ‘nature’ side of the nature-nurture debate. Critical of the ‘blank slate’ view of human psychology</a:t>
            </a:r>
            <a:endParaRPr lang="en-GB" sz="4000" dirty="0"/>
          </a:p>
        </p:txBody>
      </p:sp>
      <p:cxnSp>
        <p:nvCxnSpPr>
          <p:cNvPr id="6" name="Straight Arrow Connector 5"/>
          <p:cNvCxnSpPr/>
          <p:nvPr/>
        </p:nvCxnSpPr>
        <p:spPr>
          <a:xfrm>
            <a:off x="3419872" y="1268760"/>
            <a:ext cx="1440160" cy="8640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123728" y="1268760"/>
            <a:ext cx="1080120" cy="93610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The Optimistic View of the World</a:t>
            </a:r>
            <a:endParaRPr lang="en-GB" dirty="0"/>
          </a:p>
        </p:txBody>
      </p:sp>
      <p:pic>
        <p:nvPicPr>
          <p:cNvPr id="8" name="Content Placeholder 7" descr="ridley.jpg"/>
          <p:cNvPicPr>
            <a:picLocks noGrp="1" noChangeAspect="1"/>
          </p:cNvPicPr>
          <p:nvPr>
            <p:ph sz="half" idx="1"/>
          </p:nvPr>
        </p:nvPicPr>
        <p:blipFill>
          <a:blip r:embed="rId3" cstate="print"/>
          <a:stretch>
            <a:fillRect/>
          </a:stretch>
        </p:blipFill>
        <p:spPr>
          <a:xfrm>
            <a:off x="251520" y="1628800"/>
            <a:ext cx="4038600" cy="2690229"/>
          </a:xfrm>
        </p:spPr>
      </p:pic>
      <p:pic>
        <p:nvPicPr>
          <p:cNvPr id="9" name="Content Placeholder 8" descr="Ridley 2.jpg"/>
          <p:cNvPicPr>
            <a:picLocks noGrp="1" noChangeAspect="1"/>
          </p:cNvPicPr>
          <p:nvPr>
            <p:ph sz="half" idx="2"/>
          </p:nvPr>
        </p:nvPicPr>
        <p:blipFill>
          <a:blip r:embed="rId4" cstate="print"/>
          <a:stretch>
            <a:fillRect/>
          </a:stretch>
        </p:blipFill>
        <p:spPr>
          <a:xfrm>
            <a:off x="251520" y="4365104"/>
            <a:ext cx="4038600" cy="1745814"/>
          </a:xfrm>
        </p:spPr>
      </p:pic>
      <p:pic>
        <p:nvPicPr>
          <p:cNvPr id="10" name="Picture 9" descr="fukuyama1.jpg"/>
          <p:cNvPicPr>
            <a:picLocks noChangeAspect="1"/>
          </p:cNvPicPr>
          <p:nvPr/>
        </p:nvPicPr>
        <p:blipFill>
          <a:blip r:embed="rId5" cstate="print"/>
          <a:stretch>
            <a:fillRect/>
          </a:stretch>
        </p:blipFill>
        <p:spPr>
          <a:xfrm>
            <a:off x="4416685" y="1916832"/>
            <a:ext cx="4727315" cy="324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GB" dirty="0" smtClean="0"/>
              <a:t>An Age of Genocide?</a:t>
            </a:r>
            <a:endParaRPr lang="en-GB" dirty="0"/>
          </a:p>
        </p:txBody>
      </p:sp>
      <p:pic>
        <p:nvPicPr>
          <p:cNvPr id="5" name="Content Placeholder 4" descr="rwanda2.jpg"/>
          <p:cNvPicPr>
            <a:picLocks noGrp="1" noChangeAspect="1"/>
          </p:cNvPicPr>
          <p:nvPr>
            <p:ph sz="half" idx="1"/>
          </p:nvPr>
        </p:nvPicPr>
        <p:blipFill>
          <a:blip r:embed="rId3" cstate="print"/>
          <a:stretch>
            <a:fillRect/>
          </a:stretch>
        </p:blipFill>
        <p:spPr>
          <a:xfrm>
            <a:off x="323528" y="1196752"/>
            <a:ext cx="4038600" cy="2692400"/>
          </a:xfrm>
        </p:spPr>
      </p:pic>
      <p:pic>
        <p:nvPicPr>
          <p:cNvPr id="6" name="Content Placeholder 5" descr="bosnian serb.jpg"/>
          <p:cNvPicPr>
            <a:picLocks noGrp="1" noChangeAspect="1"/>
          </p:cNvPicPr>
          <p:nvPr>
            <p:ph sz="half" idx="2"/>
          </p:nvPr>
        </p:nvPicPr>
        <p:blipFill>
          <a:blip r:embed="rId4" cstate="print"/>
          <a:stretch>
            <a:fillRect/>
          </a:stretch>
        </p:blipFill>
        <p:spPr>
          <a:xfrm>
            <a:off x="251520" y="4090811"/>
            <a:ext cx="4038600" cy="2767189"/>
          </a:xfrm>
        </p:spPr>
      </p:pic>
      <p:sp>
        <p:nvSpPr>
          <p:cNvPr id="7" name="TextBox 6"/>
          <p:cNvSpPr txBox="1"/>
          <p:nvPr/>
        </p:nvSpPr>
        <p:spPr>
          <a:xfrm>
            <a:off x="4644008" y="2636912"/>
            <a:ext cx="3024336" cy="369332"/>
          </a:xfrm>
          <a:prstGeom prst="rect">
            <a:avLst/>
          </a:prstGeom>
          <a:noFill/>
        </p:spPr>
        <p:txBody>
          <a:bodyPr wrap="square" rtlCol="0">
            <a:spAutoFit/>
          </a:bodyPr>
          <a:lstStyle/>
          <a:p>
            <a:r>
              <a:rPr lang="en-GB" dirty="0" smtClean="0"/>
              <a:t>Not so, argues Pinker:</a:t>
            </a:r>
            <a:endParaRPr lang="en-GB" dirty="0"/>
          </a:p>
        </p:txBody>
      </p:sp>
      <p:pic>
        <p:nvPicPr>
          <p:cNvPr id="7170" name="Picture 2"/>
          <p:cNvPicPr>
            <a:picLocks noChangeAspect="1" noChangeArrowheads="1"/>
          </p:cNvPicPr>
          <p:nvPr/>
        </p:nvPicPr>
        <p:blipFill>
          <a:blip r:embed="rId5" cstate="print"/>
          <a:srcRect/>
          <a:stretch>
            <a:fillRect/>
          </a:stretch>
        </p:blipFill>
        <p:spPr bwMode="auto">
          <a:xfrm>
            <a:off x="4395345" y="3140969"/>
            <a:ext cx="4748655" cy="3717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A More Dangerous World?</a:t>
            </a:r>
            <a:endParaRPr lang="en-GB" dirty="0"/>
          </a:p>
        </p:txBody>
      </p:sp>
      <p:pic>
        <p:nvPicPr>
          <p:cNvPr id="5" name="Content Placeholder 4" descr="ComingAnarchy.png"/>
          <p:cNvPicPr>
            <a:picLocks noGrp="1" noChangeAspect="1"/>
          </p:cNvPicPr>
          <p:nvPr>
            <p:ph sz="half" idx="1"/>
          </p:nvPr>
        </p:nvPicPr>
        <p:blipFill>
          <a:blip r:embed="rId3" cstate="print"/>
          <a:stretch>
            <a:fillRect/>
          </a:stretch>
        </p:blipFill>
        <p:spPr>
          <a:xfrm>
            <a:off x="0" y="836711"/>
            <a:ext cx="4572416" cy="6021289"/>
          </a:xfrm>
        </p:spPr>
      </p:pic>
      <p:pic>
        <p:nvPicPr>
          <p:cNvPr id="8" name="Picture 7" descr="beck.jpg"/>
          <p:cNvPicPr>
            <a:picLocks noChangeAspect="1"/>
          </p:cNvPicPr>
          <p:nvPr/>
        </p:nvPicPr>
        <p:blipFill>
          <a:blip r:embed="rId4" cstate="print"/>
          <a:stretch>
            <a:fillRect/>
          </a:stretch>
        </p:blipFill>
        <p:spPr>
          <a:xfrm>
            <a:off x="3491880" y="2959596"/>
            <a:ext cx="2923803" cy="3898404"/>
          </a:xfrm>
          <a:prstGeom prst="rect">
            <a:avLst/>
          </a:prstGeom>
        </p:spPr>
      </p:pic>
      <p:sp>
        <p:nvSpPr>
          <p:cNvPr id="9" name="Content Placeholder 8"/>
          <p:cNvSpPr>
            <a:spLocks noGrp="1"/>
          </p:cNvSpPr>
          <p:nvPr>
            <p:ph sz="half" idx="2"/>
          </p:nvPr>
        </p:nvSpPr>
        <p:spPr/>
        <p:txBody>
          <a:bodyPr/>
          <a:lstStyle/>
          <a:p>
            <a:endParaRPr lang="en-GB"/>
          </a:p>
        </p:txBody>
      </p:sp>
      <p:pic>
        <p:nvPicPr>
          <p:cNvPr id="10" name="Content Placeholder 5" descr="thomas-homer-dixon_the-upside-of-down.jpg"/>
          <p:cNvPicPr>
            <a:picLocks noChangeAspect="1"/>
          </p:cNvPicPr>
          <p:nvPr/>
        </p:nvPicPr>
        <p:blipFill>
          <a:blip r:embed="rId5" cstate="print"/>
          <a:stretch>
            <a:fillRect/>
          </a:stretch>
        </p:blipFill>
        <p:spPr>
          <a:xfrm>
            <a:off x="5853182" y="1916832"/>
            <a:ext cx="3290817" cy="494116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Clash of Civilizations?</a:t>
            </a:r>
            <a:endParaRPr lang="en-GB" dirty="0"/>
          </a:p>
        </p:txBody>
      </p:sp>
      <p:pic>
        <p:nvPicPr>
          <p:cNvPr id="10" name="Content Placeholder 9" descr="Clash_of_Civilizations_map.png"/>
          <p:cNvPicPr>
            <a:picLocks noGrp="1" noChangeAspect="1"/>
          </p:cNvPicPr>
          <p:nvPr>
            <p:ph sz="half" idx="1"/>
          </p:nvPr>
        </p:nvPicPr>
        <p:blipFill>
          <a:blip r:embed="rId3" cstate="print"/>
          <a:stretch>
            <a:fillRect/>
          </a:stretch>
        </p:blipFill>
        <p:spPr>
          <a:xfrm>
            <a:off x="-1" y="2348880"/>
            <a:ext cx="9126458" cy="4509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Content Placeholder 10" descr="Huntington.JPG"/>
          <p:cNvPicPr>
            <a:picLocks noGrp="1" noChangeAspect="1"/>
          </p:cNvPicPr>
          <p:nvPr>
            <p:ph sz="half" idx="2"/>
          </p:nvPr>
        </p:nvPicPr>
        <p:blipFill>
          <a:blip r:embed="rId4" cstate="print"/>
          <a:stretch>
            <a:fillRect/>
          </a:stretch>
        </p:blipFill>
        <p:spPr>
          <a:xfrm>
            <a:off x="1547664" y="1484785"/>
            <a:ext cx="2060606" cy="1872208"/>
          </a:xfrm>
        </p:spPr>
      </p:pic>
      <p:pic>
        <p:nvPicPr>
          <p:cNvPr id="12" name="Picture 11" descr="clash1.jpg"/>
          <p:cNvPicPr>
            <a:picLocks noChangeAspect="1"/>
          </p:cNvPicPr>
          <p:nvPr/>
        </p:nvPicPr>
        <p:blipFill>
          <a:blip r:embed="rId5" cstate="print"/>
          <a:stretch>
            <a:fillRect/>
          </a:stretch>
        </p:blipFill>
        <p:spPr>
          <a:xfrm>
            <a:off x="0" y="1484784"/>
            <a:ext cx="1435608" cy="2171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John Gray and the Futility of Progress</a:t>
            </a:r>
            <a:endParaRPr lang="en-GB" dirty="0"/>
          </a:p>
        </p:txBody>
      </p:sp>
      <p:pic>
        <p:nvPicPr>
          <p:cNvPr id="6" name="Content Placeholder 5" descr="Black_Mass_JohnGray.JPG"/>
          <p:cNvPicPr>
            <a:picLocks noGrp="1" noChangeAspect="1"/>
          </p:cNvPicPr>
          <p:nvPr>
            <p:ph sz="half" idx="1"/>
          </p:nvPr>
        </p:nvPicPr>
        <p:blipFill>
          <a:blip r:embed="rId3" cstate="print"/>
          <a:stretch>
            <a:fillRect/>
          </a:stretch>
        </p:blipFill>
        <p:spPr>
          <a:xfrm>
            <a:off x="1079500" y="1672431"/>
            <a:ext cx="2794000" cy="4381500"/>
          </a:xfrm>
        </p:spPr>
      </p:pic>
      <p:pic>
        <p:nvPicPr>
          <p:cNvPr id="2051" name="Picture 3"/>
          <p:cNvPicPr>
            <a:picLocks noGrp="1" noChangeAspect="1" noChangeArrowheads="1"/>
          </p:cNvPicPr>
          <p:nvPr>
            <p:ph sz="half" idx="2"/>
          </p:nvPr>
        </p:nvPicPr>
        <p:blipFill>
          <a:blip r:embed="rId4" cstate="print"/>
          <a:srcRect l="24858" t="17515" r="25218" b="9242"/>
          <a:stretch>
            <a:fillRect/>
          </a:stretch>
        </p:blipFill>
        <p:spPr bwMode="auto">
          <a:xfrm>
            <a:off x="3995936" y="1772816"/>
            <a:ext cx="5148064" cy="424847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ll-the-religious1-227x3001 (1).jpg"/>
          <p:cNvPicPr>
            <a:picLocks noGrp="1" noChangeAspect="1"/>
          </p:cNvPicPr>
          <p:nvPr>
            <p:ph sz="half" idx="4294967295"/>
          </p:nvPr>
        </p:nvPicPr>
        <p:blipFill>
          <a:blip r:embed="rId3" cstate="print"/>
          <a:stretch>
            <a:fillRect/>
          </a:stretch>
        </p:blipFill>
        <p:spPr>
          <a:xfrm>
            <a:off x="0" y="0"/>
            <a:ext cx="5219700" cy="6899275"/>
          </a:xfrm>
        </p:spPr>
      </p:pic>
      <p:pic>
        <p:nvPicPr>
          <p:cNvPr id="7" name="Content Placeholder 6" descr="FN-Tu-niques-la-France.jpg"/>
          <p:cNvPicPr>
            <a:picLocks noGrp="1" noChangeAspect="1"/>
          </p:cNvPicPr>
          <p:nvPr>
            <p:ph sz="half" idx="4294967295"/>
          </p:nvPr>
        </p:nvPicPr>
        <p:blipFill>
          <a:blip r:embed="rId4" cstate="print"/>
          <a:stretch>
            <a:fillRect/>
          </a:stretch>
        </p:blipFill>
        <p:spPr>
          <a:xfrm>
            <a:off x="5432425" y="801688"/>
            <a:ext cx="3711575" cy="5324475"/>
          </a:xfrm>
        </p:spPr>
      </p:pic>
      <p:sp>
        <p:nvSpPr>
          <p:cNvPr id="6" name="TextBox 5"/>
          <p:cNvSpPr txBox="1"/>
          <p:nvPr/>
        </p:nvSpPr>
        <p:spPr>
          <a:xfrm>
            <a:off x="5220072" y="0"/>
            <a:ext cx="3923928" cy="830997"/>
          </a:xfrm>
          <a:prstGeom prst="rect">
            <a:avLst/>
          </a:prstGeom>
          <a:noFill/>
        </p:spPr>
        <p:txBody>
          <a:bodyPr wrap="square" rtlCol="0">
            <a:spAutoFit/>
          </a:bodyPr>
          <a:lstStyle/>
          <a:p>
            <a:r>
              <a:rPr lang="en-GB" sz="2400" b="1" dirty="0" smtClean="0"/>
              <a:t>Nationalism and Religious Fundamentalism?</a:t>
            </a:r>
            <a:endParaRPr lang="en-GB" sz="24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lnSpcReduction="10000"/>
          </a:bodyPr>
          <a:lstStyle/>
          <a:p>
            <a:r>
              <a:rPr lang="en-GB" dirty="0" smtClean="0"/>
              <a:t>Pinker sees a decline of violence in human history  - even since 1989</a:t>
            </a:r>
          </a:p>
          <a:p>
            <a:r>
              <a:rPr lang="en-GB" dirty="0" smtClean="0"/>
              <a:t>Does not preclude ‘blips’ - temporary reversals</a:t>
            </a:r>
          </a:p>
          <a:p>
            <a:r>
              <a:rPr lang="en-GB" dirty="0" smtClean="0"/>
              <a:t>Key is environmental stability provided by state monopoly of violence</a:t>
            </a:r>
          </a:p>
          <a:p>
            <a:r>
              <a:rPr lang="en-GB" dirty="0" smtClean="0"/>
              <a:t>Commerce and value change have also contributed since the 18</a:t>
            </a:r>
            <a:r>
              <a:rPr lang="en-GB" baseline="30000" dirty="0" smtClean="0"/>
              <a:t>th</a:t>
            </a:r>
            <a:r>
              <a:rPr lang="en-GB" dirty="0" smtClean="0"/>
              <a:t> </a:t>
            </a:r>
            <a:r>
              <a:rPr lang="en-GB" dirty="0" err="1" smtClean="0"/>
              <a:t>c</a:t>
            </a:r>
            <a:endParaRPr lang="en-GB" dirty="0" smtClean="0"/>
          </a:p>
          <a:p>
            <a:r>
              <a:rPr lang="en-GB" dirty="0" smtClean="0"/>
              <a:t>An enduring trend or are we merely at a favourable point in a longer cycle?</a:t>
            </a:r>
          </a:p>
          <a:p>
            <a:endParaRPr lang="en-GB" dirty="0" smtClean="0"/>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Decline of Violence in Human History</a:t>
            </a:r>
            <a:endParaRPr lang="en-GB" dirty="0"/>
          </a:p>
        </p:txBody>
      </p:sp>
      <p:sp>
        <p:nvSpPr>
          <p:cNvPr id="3" name="Content Placeholder 2"/>
          <p:cNvSpPr>
            <a:spLocks noGrp="1"/>
          </p:cNvSpPr>
          <p:nvPr>
            <p:ph idx="1"/>
          </p:nvPr>
        </p:nvSpPr>
        <p:spPr/>
        <p:txBody>
          <a:bodyPr/>
          <a:lstStyle/>
          <a:p>
            <a:r>
              <a:rPr lang="en-GB" dirty="0" smtClean="0"/>
              <a:t>Importance of dividing by total population</a:t>
            </a:r>
          </a:p>
          <a:p>
            <a:r>
              <a:rPr lang="en-GB" dirty="0" smtClean="0"/>
              <a:t>Hunter Gatherer societies: 15 pc violent death rate</a:t>
            </a:r>
          </a:p>
          <a:p>
            <a:r>
              <a:rPr lang="en-GB" dirty="0" smtClean="0"/>
              <a:t>Europe: rate of violent death is 2 pc in 17</a:t>
            </a:r>
            <a:r>
              <a:rPr lang="en-GB" baseline="30000" dirty="0" smtClean="0"/>
              <a:t>th</a:t>
            </a:r>
            <a:r>
              <a:rPr lang="en-GB" dirty="0" smtClean="0"/>
              <a:t> </a:t>
            </a:r>
            <a:r>
              <a:rPr lang="en-GB" dirty="0" err="1" smtClean="0"/>
              <a:t>c</a:t>
            </a:r>
            <a:r>
              <a:rPr lang="en-GB" dirty="0" smtClean="0"/>
              <a:t>. and 1 pc in ‘bloody’ 20th </a:t>
            </a:r>
            <a:r>
              <a:rPr lang="en-GB" dirty="0" err="1" smtClean="0"/>
              <a:t>c</a:t>
            </a:r>
            <a:endParaRPr lang="en-GB" dirty="0" smtClean="0"/>
          </a:p>
          <a:p>
            <a:r>
              <a:rPr lang="en-US" dirty="0" smtClean="0"/>
              <a:t>US 2005: .0004 pc violent war death, up to .008 if include homicides</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neurological causes of violence</a:t>
            </a:r>
            <a:endParaRPr lang="en-GB" dirty="0"/>
          </a:p>
        </p:txBody>
      </p:sp>
      <p:sp>
        <p:nvSpPr>
          <p:cNvPr id="3" name="Content Placeholder 2"/>
          <p:cNvSpPr>
            <a:spLocks noGrp="1"/>
          </p:cNvSpPr>
          <p:nvPr>
            <p:ph sz="half" idx="1"/>
          </p:nvPr>
        </p:nvSpPr>
        <p:spPr>
          <a:xfrm>
            <a:off x="179512" y="1556792"/>
            <a:ext cx="4176464" cy="5112568"/>
          </a:xfrm>
        </p:spPr>
        <p:txBody>
          <a:bodyPr>
            <a:normAutofit fontScale="92500"/>
          </a:bodyPr>
          <a:lstStyle/>
          <a:p>
            <a:r>
              <a:rPr lang="en-US" dirty="0" smtClean="0"/>
              <a:t>1-Practical or instrumental (</a:t>
            </a:r>
            <a:r>
              <a:rPr lang="en-US" dirty="0" err="1" smtClean="0"/>
              <a:t>dorsolateral</a:t>
            </a:r>
            <a:r>
              <a:rPr lang="en-US" dirty="0" smtClean="0"/>
              <a:t> </a:t>
            </a:r>
            <a:r>
              <a:rPr lang="en-US" dirty="0" err="1" smtClean="0"/>
              <a:t>prefontal</a:t>
            </a:r>
            <a:r>
              <a:rPr lang="en-US" dirty="0" smtClean="0"/>
              <a:t> cortex, toward a goal set up by the Seeking system)</a:t>
            </a:r>
          </a:p>
          <a:p>
            <a:r>
              <a:rPr lang="en-US" dirty="0" smtClean="0"/>
              <a:t>2-Dominance (testosterone-</a:t>
            </a:r>
            <a:r>
              <a:rPr lang="en-US" dirty="0" err="1" smtClean="0"/>
              <a:t>fuled</a:t>
            </a:r>
            <a:r>
              <a:rPr lang="en-US" dirty="0" smtClean="0"/>
              <a:t>) </a:t>
            </a:r>
          </a:p>
          <a:p>
            <a:r>
              <a:rPr lang="en-US" dirty="0" smtClean="0"/>
              <a:t>3-Revenge (rage system, part of Seeking System)</a:t>
            </a:r>
          </a:p>
          <a:p>
            <a:r>
              <a:rPr lang="en-US" dirty="0" smtClean="0"/>
              <a:t>4- Sadism (esp. Seeking System)</a:t>
            </a:r>
          </a:p>
          <a:p>
            <a:r>
              <a:rPr lang="en-US" dirty="0" smtClean="0"/>
              <a:t>5-Ideology (whole brain)</a:t>
            </a:r>
            <a:endParaRPr lang="en-GB" dirty="0" smtClean="0"/>
          </a:p>
          <a:p>
            <a:endParaRPr lang="en-GB" dirty="0"/>
          </a:p>
        </p:txBody>
      </p:sp>
      <p:pic>
        <p:nvPicPr>
          <p:cNvPr id="5" name="Content Placeholder 4" descr="brain.gif"/>
          <p:cNvPicPr>
            <a:picLocks noGrp="1" noChangeAspect="1"/>
          </p:cNvPicPr>
          <p:nvPr>
            <p:ph sz="half" idx="2"/>
          </p:nvPr>
        </p:nvPicPr>
        <p:blipFill>
          <a:blip r:embed="rId3" cstate="print"/>
          <a:stretch>
            <a:fillRect/>
          </a:stretch>
        </p:blipFill>
        <p:spPr>
          <a:xfrm>
            <a:off x="4564498" y="1745773"/>
            <a:ext cx="4579502" cy="39154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Innate Violence</a:t>
            </a:r>
            <a:endParaRPr lang="en-GB" dirty="0"/>
          </a:p>
        </p:txBody>
      </p:sp>
      <p:sp>
        <p:nvSpPr>
          <p:cNvPr id="3" name="Content Placeholder 2"/>
          <p:cNvSpPr>
            <a:spLocks noGrp="1"/>
          </p:cNvSpPr>
          <p:nvPr>
            <p:ph idx="1"/>
          </p:nvPr>
        </p:nvSpPr>
        <p:spPr/>
        <p:txBody>
          <a:bodyPr>
            <a:normAutofit fontScale="92500" lnSpcReduction="10000"/>
          </a:bodyPr>
          <a:lstStyle/>
          <a:p>
            <a:r>
              <a:rPr lang="en-US" dirty="0" smtClean="0"/>
              <a:t>Men’s sexual rapacity and proprietary sentiments toward women</a:t>
            </a:r>
          </a:p>
          <a:p>
            <a:r>
              <a:rPr lang="en-US" dirty="0" smtClean="0"/>
              <a:t>Manifestation of parent-child conflict such as infanticide and corporal punishment</a:t>
            </a:r>
          </a:p>
          <a:p>
            <a:r>
              <a:rPr lang="en-US" dirty="0" smtClean="0"/>
              <a:t>Normalization of sexual disgust in homophobia</a:t>
            </a:r>
          </a:p>
          <a:p>
            <a:r>
              <a:rPr lang="en-US" dirty="0" smtClean="0"/>
              <a:t>Meat hunger, thrill of the hunt (for attacks)</a:t>
            </a:r>
          </a:p>
          <a:p>
            <a:r>
              <a:rPr lang="en-US" dirty="0" err="1" smtClean="0"/>
              <a:t>Demonisation</a:t>
            </a:r>
            <a:r>
              <a:rPr lang="en-US" dirty="0" smtClean="0"/>
              <a:t>, </a:t>
            </a:r>
            <a:r>
              <a:rPr lang="en-US" dirty="0" err="1" smtClean="0"/>
              <a:t>dehumanisation</a:t>
            </a:r>
            <a:r>
              <a:rPr lang="en-US" dirty="0" smtClean="0"/>
              <a:t> of </a:t>
            </a:r>
            <a:r>
              <a:rPr lang="en-US" dirty="0" err="1" smtClean="0"/>
              <a:t>outgroups</a:t>
            </a:r>
            <a:endParaRPr lang="en-US" dirty="0" smtClean="0"/>
          </a:p>
          <a:p>
            <a:r>
              <a:rPr lang="en-US" dirty="0" smtClean="0"/>
              <a:t>Boundaries of empathy based on kinship, reciprocity, and charisma </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5 Transitions</a:t>
            </a:r>
            <a:endParaRPr lang="en-GB" dirty="0"/>
          </a:p>
        </p:txBody>
      </p:sp>
      <p:sp>
        <p:nvSpPr>
          <p:cNvPr id="4" name="Content Placeholder 3"/>
          <p:cNvSpPr>
            <a:spLocks noGrp="1"/>
          </p:cNvSpPr>
          <p:nvPr>
            <p:ph idx="1"/>
          </p:nvPr>
        </p:nvSpPr>
        <p:spPr/>
        <p:txBody>
          <a:bodyPr/>
          <a:lstStyle/>
          <a:p>
            <a:r>
              <a:rPr lang="en-GB" dirty="0" smtClean="0"/>
              <a:t>Hunter-Gatherer to Agricultural States</a:t>
            </a:r>
          </a:p>
          <a:p>
            <a:r>
              <a:rPr lang="en-GB" dirty="0" smtClean="0"/>
              <a:t>Civilising Process in </a:t>
            </a:r>
            <a:r>
              <a:rPr lang="en-GB" dirty="0" err="1" smtClean="0"/>
              <a:t>Premodern</a:t>
            </a:r>
            <a:r>
              <a:rPr lang="en-GB" dirty="0" smtClean="0"/>
              <a:t> States</a:t>
            </a:r>
          </a:p>
          <a:p>
            <a:r>
              <a:rPr lang="en-GB" dirty="0" smtClean="0"/>
              <a:t>Humanitarian Revolution, 18</a:t>
            </a:r>
            <a:r>
              <a:rPr lang="en-GB" baseline="30000" dirty="0" smtClean="0"/>
              <a:t>th</a:t>
            </a:r>
            <a:r>
              <a:rPr lang="en-GB" dirty="0" smtClean="0"/>
              <a:t> </a:t>
            </a:r>
            <a:r>
              <a:rPr lang="en-GB" dirty="0" err="1" smtClean="0"/>
              <a:t>c</a:t>
            </a:r>
            <a:r>
              <a:rPr lang="en-GB" dirty="0" smtClean="0"/>
              <a:t>. to 1939</a:t>
            </a:r>
          </a:p>
          <a:p>
            <a:r>
              <a:rPr lang="en-GB" dirty="0" smtClean="0"/>
              <a:t>Post-1945 near-end to interstate war and post-1950s rights revolutions</a:t>
            </a:r>
          </a:p>
          <a:p>
            <a:r>
              <a:rPr lang="en-GB" dirty="0" smtClean="0"/>
              <a:t>Post-1989 reduction in civil war</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5 Main Forces</a:t>
            </a:r>
            <a:endParaRPr lang="en-GB" dirty="0"/>
          </a:p>
        </p:txBody>
      </p:sp>
      <p:sp>
        <p:nvSpPr>
          <p:cNvPr id="4" name="Content Placeholder 3"/>
          <p:cNvSpPr>
            <a:spLocks noGrp="1"/>
          </p:cNvSpPr>
          <p:nvPr>
            <p:ph idx="1"/>
          </p:nvPr>
        </p:nvSpPr>
        <p:spPr/>
        <p:txBody>
          <a:bodyPr/>
          <a:lstStyle/>
          <a:p>
            <a:r>
              <a:rPr lang="en-GB" dirty="0" smtClean="0"/>
              <a:t>Leviathan (most consistent, strongest)</a:t>
            </a:r>
          </a:p>
          <a:p>
            <a:r>
              <a:rPr lang="en-GB" dirty="0" smtClean="0"/>
              <a:t>Commerce</a:t>
            </a:r>
          </a:p>
          <a:p>
            <a:r>
              <a:rPr lang="en-GB" dirty="0" smtClean="0"/>
              <a:t>Feminisation</a:t>
            </a:r>
          </a:p>
          <a:p>
            <a:r>
              <a:rPr lang="en-GB" dirty="0" smtClean="0"/>
              <a:t>Cosmopolitanism</a:t>
            </a:r>
          </a:p>
          <a:p>
            <a:r>
              <a:rPr lang="en-GB" dirty="0" smtClean="0"/>
              <a:t>Reason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Hunter Gatherer Societies</a:t>
            </a:r>
            <a:endParaRPr lang="en-GB" dirty="0"/>
          </a:p>
        </p:txBody>
      </p:sp>
      <p:sp>
        <p:nvSpPr>
          <p:cNvPr id="3" name="Content Placeholder 2"/>
          <p:cNvSpPr>
            <a:spLocks noGrp="1"/>
          </p:cNvSpPr>
          <p:nvPr>
            <p:ph sz="half" idx="1"/>
          </p:nvPr>
        </p:nvSpPr>
        <p:spPr>
          <a:xfrm>
            <a:off x="179512" y="1340768"/>
            <a:ext cx="4392488" cy="5256584"/>
          </a:xfrm>
        </p:spPr>
        <p:txBody>
          <a:bodyPr>
            <a:normAutofit fontScale="92500" lnSpcReduction="20000"/>
          </a:bodyPr>
          <a:lstStyle/>
          <a:p>
            <a:r>
              <a:rPr lang="en-US" dirty="0" smtClean="0"/>
              <a:t>Chimps - raiding, rape females, attack and eat children. Gang up and murder and tear apart other foragers</a:t>
            </a:r>
          </a:p>
          <a:p>
            <a:r>
              <a:rPr lang="en-GB" dirty="0" smtClean="0"/>
              <a:t>Average violent death rates for hunter gather societies past and present. 15 pc. 14 pc for contemporary hunter gatherers</a:t>
            </a:r>
          </a:p>
          <a:p>
            <a:r>
              <a:rPr lang="en-US" dirty="0" smtClean="0"/>
              <a:t>Montenegrins, Europe’s last hunter gatherer society: 24.5 pc death rate</a:t>
            </a:r>
          </a:p>
          <a:p>
            <a:r>
              <a:rPr lang="en-US" dirty="0" smtClean="0"/>
              <a:t>Paleontological and anthropological evidence</a:t>
            </a:r>
            <a:endParaRPr lang="en-GB" dirty="0" smtClean="0"/>
          </a:p>
          <a:p>
            <a:endParaRPr lang="en-GB" dirty="0"/>
          </a:p>
        </p:txBody>
      </p:sp>
      <p:pic>
        <p:nvPicPr>
          <p:cNvPr id="5" name="Content Placeholder 4" descr="NewGuneaHeadhunters.jpeg"/>
          <p:cNvPicPr>
            <a:picLocks noGrp="1" noChangeAspect="1"/>
          </p:cNvPicPr>
          <p:nvPr>
            <p:ph sz="half" idx="2"/>
          </p:nvPr>
        </p:nvPicPr>
        <p:blipFill>
          <a:blip r:embed="rId3" cstate="print"/>
          <a:stretch>
            <a:fillRect/>
          </a:stretch>
        </p:blipFill>
        <p:spPr>
          <a:xfrm>
            <a:off x="4788024" y="1609354"/>
            <a:ext cx="4355976" cy="3163466"/>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1045</Words>
  <Application>Microsoft Office PowerPoint</Application>
  <PresentationFormat>On-screen Show (4:3)</PresentationFormat>
  <Paragraphs>147</Paragraphs>
  <Slides>36</Slides>
  <Notes>36</Notes>
  <HiddenSlides>1</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The Decline of Violence in Human History?</vt:lpstr>
      <vt:lpstr>Slide 2</vt:lpstr>
      <vt:lpstr>Pinker’s past work</vt:lpstr>
      <vt:lpstr>Decline of Violence in Human History</vt:lpstr>
      <vt:lpstr>5 neurological causes of violence</vt:lpstr>
      <vt:lpstr>Innate Violence</vt:lpstr>
      <vt:lpstr>5 Transitions</vt:lpstr>
      <vt:lpstr>5 Main Forces</vt:lpstr>
      <vt:lpstr>Hunter Gatherer Societies</vt:lpstr>
      <vt:lpstr>Peaceful Primitives?</vt:lpstr>
      <vt:lpstr>Leviathan</vt:lpstr>
      <vt:lpstr>Slide 12</vt:lpstr>
      <vt:lpstr>Civilising Process</vt:lpstr>
      <vt:lpstr>Civilising Process</vt:lpstr>
      <vt:lpstr>Commerce</vt:lpstr>
      <vt:lpstr>Norms Reflected in Casual Violence in  early 19th c Popular Culture</vt:lpstr>
      <vt:lpstr>Enlightenment/Humanitarianism</vt:lpstr>
      <vt:lpstr>Slide 18</vt:lpstr>
      <vt:lpstr>Post-1945</vt:lpstr>
      <vt:lpstr>Political Uncertainty tied to War</vt:lpstr>
      <vt:lpstr>Democratic Peace?</vt:lpstr>
      <vt:lpstr>Slide 22</vt:lpstr>
      <vt:lpstr>Slide 23</vt:lpstr>
      <vt:lpstr>Slide 24</vt:lpstr>
      <vt:lpstr>Post-Cold Decline I</vt:lpstr>
      <vt:lpstr>Slide 26</vt:lpstr>
      <vt:lpstr>Post-Cold War Decline II</vt:lpstr>
      <vt:lpstr>Private Violence Down – connected?</vt:lpstr>
      <vt:lpstr>Ads as barometer of toleration for violence</vt:lpstr>
      <vt:lpstr>The Optimistic View of the World</vt:lpstr>
      <vt:lpstr>An Age of Genocide?</vt:lpstr>
      <vt:lpstr>A More Dangerous World?</vt:lpstr>
      <vt:lpstr>Clash of Civilizations?</vt:lpstr>
      <vt:lpstr>John Gray and the Futility of Progress</vt:lpstr>
      <vt:lpstr>Slide 35</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Decline of Violence in Human History?</dc:title>
  <dc:creator>Eric Kaufmann</dc:creator>
  <cp:lastModifiedBy>Eric Kaufmann</cp:lastModifiedBy>
  <cp:revision>52</cp:revision>
  <dcterms:created xsi:type="dcterms:W3CDTF">2015-01-30T17:49:58Z</dcterms:created>
  <dcterms:modified xsi:type="dcterms:W3CDTF">2015-02-02T16:16:12Z</dcterms:modified>
</cp:coreProperties>
</file>